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30"/>
  </p:notesMasterIdLst>
  <p:sldIdLst>
    <p:sldId id="256" r:id="rId5"/>
    <p:sldId id="258" r:id="rId6"/>
    <p:sldId id="266" r:id="rId7"/>
    <p:sldId id="270" r:id="rId8"/>
    <p:sldId id="276" r:id="rId9"/>
    <p:sldId id="267" r:id="rId10"/>
    <p:sldId id="259" r:id="rId11"/>
    <p:sldId id="277" r:id="rId12"/>
    <p:sldId id="278" r:id="rId13"/>
    <p:sldId id="271" r:id="rId14"/>
    <p:sldId id="279" r:id="rId15"/>
    <p:sldId id="262" r:id="rId16"/>
    <p:sldId id="268" r:id="rId17"/>
    <p:sldId id="263" r:id="rId18"/>
    <p:sldId id="280" r:id="rId19"/>
    <p:sldId id="281" r:id="rId20"/>
    <p:sldId id="282" r:id="rId21"/>
    <p:sldId id="264" r:id="rId22"/>
    <p:sldId id="269" r:id="rId23"/>
    <p:sldId id="265" r:id="rId24"/>
    <p:sldId id="273" r:id="rId25"/>
    <p:sldId id="274" r:id="rId26"/>
    <p:sldId id="272" r:id="rId27"/>
    <p:sldId id="275" r:id="rId28"/>
    <p:sldId id="260"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236E4-275E-4746-8228-A370D2969DE9}" type="datetimeFigureOut">
              <a:rPr lang="nl-NL" smtClean="0"/>
              <a:t>30-11-2020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A6A52-5D8B-4E77-8567-9016C3034491}" type="slidenum">
              <a:rPr lang="nl-NL" smtClean="0"/>
              <a:t>‹nr.›</a:t>
            </a:fld>
            <a:endParaRPr lang="nl-NL"/>
          </a:p>
        </p:txBody>
      </p:sp>
    </p:spTree>
    <p:extLst>
      <p:ext uri="{BB962C8B-B14F-4D97-AF65-F5344CB8AC3E}">
        <p14:creationId xmlns:p14="http://schemas.microsoft.com/office/powerpoint/2010/main" val="272216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Docent neemt Associatiekaarten en </a:t>
            </a:r>
            <a:r>
              <a:rPr lang="nl-NL"/>
              <a:t>andere fotokaarten mee.</a:t>
            </a:r>
          </a:p>
        </p:txBody>
      </p:sp>
      <p:sp>
        <p:nvSpPr>
          <p:cNvPr id="4" name="Tijdelijke aanduiding voor dianummer 3"/>
          <p:cNvSpPr>
            <a:spLocks noGrp="1"/>
          </p:cNvSpPr>
          <p:nvPr>
            <p:ph type="sldNum" sz="quarter" idx="5"/>
          </p:nvPr>
        </p:nvSpPr>
        <p:spPr/>
        <p:txBody>
          <a:bodyPr/>
          <a:lstStyle/>
          <a:p>
            <a:fld id="{A8BA6A52-5D8B-4E77-8567-9016C3034491}" type="slidenum">
              <a:rPr lang="nl-NL" smtClean="0"/>
              <a:t>18</a:t>
            </a:fld>
            <a:endParaRPr lang="nl-NL"/>
          </a:p>
        </p:txBody>
      </p:sp>
    </p:spTree>
    <p:extLst>
      <p:ext uri="{BB962C8B-B14F-4D97-AF65-F5344CB8AC3E}">
        <p14:creationId xmlns:p14="http://schemas.microsoft.com/office/powerpoint/2010/main" val="29859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64064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6831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46546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743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0659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35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211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6544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98280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1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11/30/2020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2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11/30/2020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2892643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24" r:id="rId5"/>
    <p:sldLayoutId id="2147483718" r:id="rId6"/>
    <p:sldLayoutId id="2147483719" r:id="rId7"/>
    <p:sldLayoutId id="2147483720" r:id="rId8"/>
    <p:sldLayoutId id="2147483723" r:id="rId9"/>
    <p:sldLayoutId id="2147483721" r:id="rId10"/>
    <p:sldLayoutId id="214748372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Baksteen_van_geel_bakkende_klei,_20_x_9_x_4,5_cm,_handvormsteen_met_een_ijzeren_pen,_met_-_U105OFL_-_60019157_-_RCE.jpg" TargetMode="External"/><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Baksteen_van_geel_bakkende_klei,_20_x_9_x_4,5_cm,_handvormsteen_met_een_ijzeren_pen,_met_-_U105OFL_-_60019157_-_RCE.jpg" TargetMode="External"/><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Baksteen_van_geel_bakkende_klei,_20_x_9_x_4,5_cm,_handvormsteen_met_een_ijzeren_pen,_met_-_U105OFL_-_60019157_-_RCE.jpg" TargetMode="External"/><Relationship Id="rId7"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creativecommons.org/licenses/by-nc-nd/3.0/" TargetMode="External"/><Relationship Id="rId4" Type="http://schemas.openxmlformats.org/officeDocument/2006/relationships/hyperlink" Target="https://www.trefpuntazie.com/corruptieschandaal-goddelijke-discriminatie-geen-thai-in-ark-noach/"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l.wikipedia.org/wiki/Perameles_bougainville" TargetMode="External"/><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aken.wikiwijs.nl/62318/Quick_Scan" TargetMode="External"/><Relationship Id="rId2" Type="http://schemas.openxmlformats.org/officeDocument/2006/relationships/image" Target="../media/image6.gif"/><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A5B9DB-0BF9-4260-A97B-936524F96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FA4006-9FD2-4BD5-B768-2457DA7E8F32}"/>
              </a:ext>
            </a:extLst>
          </p:cNvPr>
          <p:cNvPicPr>
            <a:picLocks noChangeAspect="1"/>
          </p:cNvPicPr>
          <p:nvPr/>
        </p:nvPicPr>
        <p:blipFill rotWithShape="1">
          <a:blip r:embed="rId2">
            <a:alphaModFix amt="50000"/>
          </a:blip>
          <a:srcRect r="-2" b="15603"/>
          <a:stretch/>
        </p:blipFill>
        <p:spPr>
          <a:xfrm>
            <a:off x="20" y="10"/>
            <a:ext cx="12191979" cy="6857990"/>
          </a:xfrm>
          <a:prstGeom prst="rect">
            <a:avLst/>
          </a:prstGeom>
        </p:spPr>
      </p:pic>
      <p:sp>
        <p:nvSpPr>
          <p:cNvPr id="11" name="Freeform: Shape 10">
            <a:extLst>
              <a:ext uri="{FF2B5EF4-FFF2-40B4-BE49-F238E27FC236}">
                <a16:creationId xmlns:a16="http://schemas.microsoft.com/office/drawing/2014/main" id="{59824785-89B4-4433-955A-F2C847B15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859" y="614291"/>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DA8736"/>
          </a:solidFill>
          <a:ln w="9525" cap="flat">
            <a:noFill/>
            <a:prstDash val="solid"/>
            <a:miter/>
          </a:ln>
        </p:spPr>
        <p:txBody>
          <a:bodyPr rtlCol="0" anchor="ctr"/>
          <a:lstStyle/>
          <a:p>
            <a:endParaRPr lang="en-US"/>
          </a:p>
        </p:txBody>
      </p:sp>
      <p:sp>
        <p:nvSpPr>
          <p:cNvPr id="2" name="Titel 1"/>
          <p:cNvSpPr>
            <a:spLocks noGrp="1"/>
          </p:cNvSpPr>
          <p:nvPr>
            <p:ph type="ctrTitle"/>
          </p:nvPr>
        </p:nvSpPr>
        <p:spPr>
          <a:xfrm>
            <a:off x="2066925" y="1731762"/>
            <a:ext cx="8058150" cy="2453841"/>
          </a:xfrm>
        </p:spPr>
        <p:txBody>
          <a:bodyPr>
            <a:normAutofit/>
          </a:bodyPr>
          <a:lstStyle/>
          <a:p>
            <a:pPr algn="ctr"/>
            <a:r>
              <a:rPr lang="de-DE" sz="8800" err="1"/>
              <a:t>Beeldend</a:t>
            </a:r>
          </a:p>
        </p:txBody>
      </p:sp>
      <p:sp>
        <p:nvSpPr>
          <p:cNvPr id="3" name="Ondertitel 2"/>
          <p:cNvSpPr>
            <a:spLocks noGrp="1"/>
          </p:cNvSpPr>
          <p:nvPr>
            <p:ph type="subTitle" idx="1"/>
          </p:nvPr>
        </p:nvSpPr>
        <p:spPr>
          <a:xfrm>
            <a:off x="3228975" y="4599432"/>
            <a:ext cx="5734051" cy="934593"/>
          </a:xfrm>
        </p:spPr>
        <p:txBody>
          <a:bodyPr vert="horz" lIns="91440" tIns="45720" rIns="91440" bIns="45720" rtlCol="0" anchor="t">
            <a:normAutofit/>
          </a:bodyPr>
          <a:lstStyle/>
          <a:p>
            <a:pPr algn="ctr"/>
            <a:r>
              <a:rPr lang="de-DE" sz="3200" dirty="0" err="1"/>
              <a:t>Les</a:t>
            </a:r>
            <a:r>
              <a:rPr lang="de-DE" sz="3200" dirty="0"/>
              <a:t> 3</a:t>
            </a:r>
          </a:p>
        </p:txBody>
      </p:sp>
      <p:sp>
        <p:nvSpPr>
          <p:cNvPr id="13" name="Rectangle 6">
            <a:extLst>
              <a:ext uri="{FF2B5EF4-FFF2-40B4-BE49-F238E27FC236}">
                <a16:creationId xmlns:a16="http://schemas.microsoft.com/office/drawing/2014/main" id="{CB2E64D6-3AEB-4AFF-9475-E210F85E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4390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9AA9-539C-44E7-BB0A-5F448FA7AC9A}"/>
              </a:ext>
            </a:extLst>
          </p:cNvPr>
          <p:cNvSpPr>
            <a:spLocks noGrp="1"/>
          </p:cNvSpPr>
          <p:nvPr>
            <p:ph type="title"/>
          </p:nvPr>
        </p:nvSpPr>
        <p:spPr/>
        <p:txBody>
          <a:bodyPr/>
          <a:lstStyle/>
          <a:p>
            <a:r>
              <a:rPr lang="nl-NL" dirty="0"/>
              <a:t>Wat is het doel van reflecteren?</a:t>
            </a:r>
          </a:p>
        </p:txBody>
      </p:sp>
      <p:sp>
        <p:nvSpPr>
          <p:cNvPr id="3" name="Text Placeholder 2">
            <a:extLst>
              <a:ext uri="{FF2B5EF4-FFF2-40B4-BE49-F238E27FC236}">
                <a16:creationId xmlns:a16="http://schemas.microsoft.com/office/drawing/2014/main" id="{7D29C743-2B2B-4D1F-B785-72FF1BB5DAC4}"/>
              </a:ext>
            </a:extLst>
          </p:cNvPr>
          <p:cNvSpPr>
            <a:spLocks noGrp="1"/>
          </p:cNvSpPr>
          <p:nvPr>
            <p:ph type="body" idx="1"/>
          </p:nvPr>
        </p:nvSpPr>
        <p:spPr>
          <a:xfrm>
            <a:off x="839788" y="1938528"/>
            <a:ext cx="9178855" cy="3388846"/>
          </a:xfrm>
        </p:spPr>
        <p:txBody>
          <a:bodyPr>
            <a:normAutofit/>
          </a:bodyPr>
          <a:lstStyle/>
          <a:p>
            <a:r>
              <a:rPr lang="nl-NL" b="0" dirty="0"/>
              <a:t>Doel van reflecteren</a:t>
            </a:r>
          </a:p>
          <a:p>
            <a:r>
              <a:rPr lang="nl-NL" b="0" dirty="0"/>
              <a:t>Reflecteren is een middel om te leren handelen in toekomstige situaties. </a:t>
            </a:r>
          </a:p>
          <a:p>
            <a:r>
              <a:rPr lang="nl-NL" b="0" dirty="0"/>
              <a:t>Het doel van reflecteren is om je bewust te worden van je eigen handelen en gedrag, om het persoonlijke professioneel handelen te verbeteren in toekomstige beroepssituaties.</a:t>
            </a:r>
            <a:endParaRPr lang="nl-NL" dirty="0"/>
          </a:p>
        </p:txBody>
      </p:sp>
    </p:spTree>
    <p:extLst>
      <p:ext uri="{BB962C8B-B14F-4D97-AF65-F5344CB8AC3E}">
        <p14:creationId xmlns:p14="http://schemas.microsoft.com/office/powerpoint/2010/main" val="94370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DA8736"/>
          </a:solidFill>
          <a:ln w="25400">
            <a:solidFill>
              <a:srgbClr val="DA8736"/>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8D02B-61F0-40FE-94FD-D6793EF76ACE}"/>
              </a:ext>
            </a:extLst>
          </p:cNvPr>
          <p:cNvSpPr>
            <a:spLocks noGrp="1"/>
          </p:cNvSpPr>
          <p:nvPr>
            <p:ph type="title"/>
          </p:nvPr>
        </p:nvSpPr>
        <p:spPr>
          <a:xfrm>
            <a:off x="1151467" y="887973"/>
            <a:ext cx="9889067" cy="1325563"/>
          </a:xfrm>
        </p:spPr>
        <p:txBody>
          <a:bodyPr vert="horz" lIns="91440" tIns="45720" rIns="91440" bIns="45720" rtlCol="0" anchor="ctr">
            <a:normAutofit/>
          </a:bodyPr>
          <a:lstStyle/>
          <a:p>
            <a:r>
              <a:rPr lang="en-US" sz="6600" err="1">
                <a:solidFill>
                  <a:schemeClr val="bg1"/>
                </a:solidFill>
              </a:rPr>
              <a:t>Reflectie</a:t>
            </a:r>
            <a:r>
              <a:rPr lang="en-US" sz="6600">
                <a:solidFill>
                  <a:schemeClr val="bg1"/>
                </a:solidFill>
              </a:rPr>
              <a:t> </a:t>
            </a:r>
            <a:r>
              <a:rPr lang="en-US" sz="6600" err="1">
                <a:solidFill>
                  <a:schemeClr val="bg1"/>
                </a:solidFill>
              </a:rPr>
              <a:t>verslag</a:t>
            </a:r>
          </a:p>
        </p:txBody>
      </p:sp>
      <p:sp>
        <p:nvSpPr>
          <p:cNvPr id="15"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57BD253-1A26-4340-B3BA-83D11D8C327D}"/>
              </a:ext>
            </a:extLst>
          </p:cNvPr>
          <p:cNvSpPr>
            <a:spLocks noGrp="1"/>
          </p:cNvSpPr>
          <p:nvPr>
            <p:ph type="body" sz="half" idx="2"/>
          </p:nvPr>
        </p:nvSpPr>
        <p:spPr>
          <a:xfrm>
            <a:off x="1151467" y="2607733"/>
            <a:ext cx="9889067" cy="3285067"/>
          </a:xfrm>
        </p:spPr>
        <p:txBody>
          <a:bodyPr vert="horz" lIns="91440" tIns="45720" rIns="91440" bIns="45720" rtlCol="0" anchor="t">
            <a:normAutofit/>
          </a:bodyPr>
          <a:lstStyle/>
          <a:p>
            <a:pPr indent="-228600">
              <a:buFont typeface="Arial" panose="020B0604020202020204" pitchFamily="34" charset="0"/>
              <a:buChar char="•"/>
            </a:pPr>
            <a:r>
              <a:rPr lang="en-US" sz="6000" dirty="0">
                <a:solidFill>
                  <a:schemeClr val="bg1"/>
                </a:solidFill>
              </a:rPr>
              <a:t>Hoe </a:t>
            </a:r>
            <a:r>
              <a:rPr lang="en-US" sz="6000" dirty="0" err="1">
                <a:solidFill>
                  <a:schemeClr val="bg1"/>
                </a:solidFill>
              </a:rPr>
              <a:t>ging</a:t>
            </a:r>
            <a:r>
              <a:rPr lang="en-US" sz="6000" dirty="0">
                <a:solidFill>
                  <a:schemeClr val="bg1"/>
                </a:solidFill>
              </a:rPr>
              <a:t> het </a:t>
            </a:r>
            <a:r>
              <a:rPr lang="en-US" sz="6000" dirty="0" err="1">
                <a:solidFill>
                  <a:schemeClr val="bg1"/>
                </a:solidFill>
              </a:rPr>
              <a:t>schrijven</a:t>
            </a:r>
            <a:r>
              <a:rPr lang="en-US" sz="6000" dirty="0">
                <a:solidFill>
                  <a:schemeClr val="bg1"/>
                </a:solidFill>
              </a:rPr>
              <a:t> van </a:t>
            </a:r>
            <a:r>
              <a:rPr lang="en-US" sz="6000" dirty="0" err="1">
                <a:solidFill>
                  <a:schemeClr val="bg1"/>
                </a:solidFill>
              </a:rPr>
              <a:t>een</a:t>
            </a:r>
            <a:r>
              <a:rPr lang="en-US" sz="6000" dirty="0">
                <a:solidFill>
                  <a:schemeClr val="bg1"/>
                </a:solidFill>
              </a:rPr>
              <a:t> </a:t>
            </a:r>
            <a:r>
              <a:rPr lang="en-US" sz="6000" dirty="0" err="1">
                <a:solidFill>
                  <a:schemeClr val="bg1"/>
                </a:solidFill>
              </a:rPr>
              <a:t>reflectiverslag</a:t>
            </a:r>
            <a:r>
              <a:rPr lang="en-US" sz="6000" dirty="0">
                <a:solidFill>
                  <a:schemeClr val="bg1"/>
                </a:solidFill>
              </a:rPr>
              <a:t>?</a:t>
            </a:r>
          </a:p>
        </p:txBody>
      </p:sp>
    </p:spTree>
    <p:extLst>
      <p:ext uri="{BB962C8B-B14F-4D97-AF65-F5344CB8AC3E}">
        <p14:creationId xmlns:p14="http://schemas.microsoft.com/office/powerpoint/2010/main" val="286154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5" name="Rectangle 2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Afbeelding 17" descr="Afbeelding met stuk, rots, taart, tafel&#10;&#10;Automatisch gegenereerde beschrijving">
            <a:extLst>
              <a:ext uri="{FF2B5EF4-FFF2-40B4-BE49-F238E27FC236}">
                <a16:creationId xmlns:a16="http://schemas.microsoft.com/office/drawing/2014/main" id="{2B4212E1-3BB0-411E-86AD-A54B13C5EF95}"/>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9419" r="-1" b="6289"/>
          <a:stretch/>
        </p:blipFill>
        <p:spPr>
          <a:xfrm>
            <a:off x="20" y="10"/>
            <a:ext cx="12188930" cy="6857990"/>
          </a:xfrm>
          <a:prstGeom prst="rect">
            <a:avLst/>
          </a:prstGeom>
        </p:spPr>
      </p:pic>
      <p:sp>
        <p:nvSpPr>
          <p:cNvPr id="2" name="Title 1">
            <a:extLst>
              <a:ext uri="{FF2B5EF4-FFF2-40B4-BE49-F238E27FC236}">
                <a16:creationId xmlns:a16="http://schemas.microsoft.com/office/drawing/2014/main" id="{45125917-5210-4E3E-B187-6BF0BF856330}"/>
              </a:ext>
            </a:extLst>
          </p:cNvPr>
          <p:cNvSpPr>
            <a:spLocks noGrp="1"/>
          </p:cNvSpPr>
          <p:nvPr>
            <p:ph type="title"/>
          </p:nvPr>
        </p:nvSpPr>
        <p:spPr>
          <a:xfrm>
            <a:off x="1439436" y="2334477"/>
            <a:ext cx="9144000" cy="3063240"/>
          </a:xfrm>
        </p:spPr>
        <p:txBody>
          <a:bodyPr vert="horz" lIns="91440" tIns="45720" rIns="91440" bIns="45720" rtlCol="0" anchor="b">
            <a:noAutofit/>
          </a:bodyPr>
          <a:lstStyle/>
          <a:p>
            <a:pPr algn="ctr">
              <a:lnSpc>
                <a:spcPct val="90000"/>
              </a:lnSpc>
            </a:pPr>
            <a:r>
              <a:rPr lang="en-US" sz="4800" dirty="0" err="1"/>
              <a:t>Klei</a:t>
            </a:r>
            <a:r>
              <a:rPr lang="en-US" sz="4800" dirty="0"/>
              <a:t> </a:t>
            </a:r>
            <a:r>
              <a:rPr lang="en-US" sz="4800" dirty="0" err="1"/>
              <a:t>opdracht</a:t>
            </a:r>
            <a:br>
              <a:rPr lang="en-US" sz="4800" dirty="0"/>
            </a:br>
            <a:br>
              <a:rPr lang="en-US" sz="4800" dirty="0"/>
            </a:br>
            <a:r>
              <a:rPr lang="en-US" sz="4800" dirty="0" err="1"/>
              <a:t>Uitleg</a:t>
            </a:r>
            <a:br>
              <a:rPr lang="en-US" sz="4800" dirty="0"/>
            </a:br>
            <a:r>
              <a:rPr lang="en-US" sz="4800" dirty="0" err="1"/>
              <a:t>soorten</a:t>
            </a:r>
            <a:br>
              <a:rPr lang="en-US" sz="4800" dirty="0"/>
            </a:br>
            <a:r>
              <a:rPr lang="en-US" sz="4800" dirty="0" err="1"/>
              <a:t>klei</a:t>
            </a:r>
            <a:r>
              <a:rPr lang="en-US" sz="4800" dirty="0"/>
              <a:t> </a:t>
            </a:r>
            <a:r>
              <a:rPr lang="en-US" sz="4800" dirty="0" err="1"/>
              <a:t>en</a:t>
            </a:r>
            <a:r>
              <a:rPr lang="en-US" sz="4800" dirty="0"/>
              <a:t> </a:t>
            </a:r>
            <a:r>
              <a:rPr lang="en-US" sz="4800" dirty="0" err="1"/>
              <a:t>zijn</a:t>
            </a:r>
            <a:r>
              <a:rPr lang="en-US" sz="4800" dirty="0"/>
              <a:t> </a:t>
            </a:r>
            <a:r>
              <a:rPr lang="en-US" sz="4800" dirty="0" err="1"/>
              <a:t>toepassing</a:t>
            </a:r>
            <a:br>
              <a:rPr lang="en-US" sz="4800" dirty="0"/>
            </a:br>
            <a:br>
              <a:rPr lang="en-US" sz="4800" dirty="0"/>
            </a:br>
            <a:r>
              <a:rPr lang="en-US" sz="4800" dirty="0" err="1"/>
              <a:t>Welke</a:t>
            </a:r>
            <a:r>
              <a:rPr lang="en-US" sz="4800" dirty="0"/>
              <a:t> </a:t>
            </a:r>
            <a:r>
              <a:rPr lang="en-US" sz="4800" dirty="0" err="1"/>
              <a:t>soorten</a:t>
            </a:r>
            <a:r>
              <a:rPr lang="en-US" sz="4800" dirty="0"/>
              <a:t> </a:t>
            </a:r>
            <a:r>
              <a:rPr lang="en-US" sz="4800" dirty="0" err="1"/>
              <a:t>klei</a:t>
            </a:r>
            <a:r>
              <a:rPr lang="en-US" sz="4800" dirty="0"/>
              <a:t> ken </a:t>
            </a:r>
            <a:r>
              <a:rPr lang="en-US" sz="4800" dirty="0" err="1"/>
              <a:t>jij</a:t>
            </a:r>
            <a:r>
              <a:rPr lang="en-US" sz="4800" dirty="0"/>
              <a:t>?</a:t>
            </a:r>
          </a:p>
        </p:txBody>
      </p:sp>
      <p:sp>
        <p:nvSpPr>
          <p:cNvPr id="27"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43ABC41D-AF35-4D97-A9E5-DAA0975F40D9}"/>
              </a:ext>
            </a:extLst>
          </p:cNvPr>
          <p:cNvSpPr txBox="1"/>
          <p:nvPr/>
        </p:nvSpPr>
        <p:spPr>
          <a:xfrm>
            <a:off x="10654556" y="6657945"/>
            <a:ext cx="153439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Deze foto</a:t>
            </a:r>
            <a:r>
              <a:rPr lang="en-US" sz="700">
                <a:solidFill>
                  <a:srgbClr val="FFFFFF"/>
                </a:solidFill>
              </a:rPr>
              <a:t> van Onbekende auteur is gelicentieerd onder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98395888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DA8736"/>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2C81E55-6133-4DF4-831D-85866593F477}"/>
              </a:ext>
            </a:extLst>
          </p:cNvPr>
          <p:cNvSpPr>
            <a:spLocks noGrp="1"/>
          </p:cNvSpPr>
          <p:nvPr>
            <p:ph type="title"/>
          </p:nvPr>
        </p:nvSpPr>
        <p:spPr>
          <a:xfrm>
            <a:off x="7079631" y="128754"/>
            <a:ext cx="3971495" cy="4261604"/>
          </a:xfrm>
        </p:spPr>
        <p:txBody>
          <a:bodyPr vert="horz" lIns="91440" tIns="45720" rIns="91440" bIns="45720" rtlCol="0" anchor="b">
            <a:normAutofit/>
          </a:bodyPr>
          <a:lstStyle/>
          <a:p>
            <a:pPr algn="ctr">
              <a:lnSpc>
                <a:spcPct val="90000"/>
              </a:lnSpc>
            </a:pPr>
            <a:r>
              <a:rPr lang="en-US" sz="4100" dirty="0" err="1"/>
              <a:t>Fantasie</a:t>
            </a:r>
            <a:r>
              <a:rPr lang="en-US" sz="4100" dirty="0"/>
              <a:t> </a:t>
            </a:r>
            <a:r>
              <a:rPr lang="en-US" sz="4100" dirty="0" err="1"/>
              <a:t>dieren</a:t>
            </a:r>
            <a:r>
              <a:rPr lang="en-US" sz="4100" dirty="0"/>
              <a:t> </a:t>
            </a:r>
            <a:br>
              <a:rPr lang="en-US" sz="4100" dirty="0"/>
            </a:br>
            <a:r>
              <a:rPr lang="en-US" sz="4100" dirty="0"/>
              <a:t>van </a:t>
            </a:r>
            <a:r>
              <a:rPr lang="en-US" sz="4100" dirty="0" err="1"/>
              <a:t>klei</a:t>
            </a:r>
            <a:endParaRPr lang="en-US" sz="4100" dirty="0"/>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DA8736"/>
          </a:solidFill>
          <a:ln w="38100"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Jungle Dieren Papier-maché, 32st. online kopen | Lobbes.nl">
            <a:extLst>
              <a:ext uri="{FF2B5EF4-FFF2-40B4-BE49-F238E27FC236}">
                <a16:creationId xmlns:a16="http://schemas.microsoft.com/office/drawing/2014/main" id="{06F23C25-8B2F-4E2D-AAE5-16D4CC25D9C5}"/>
              </a:ext>
            </a:extLst>
          </p:cNvPr>
          <p:cNvPicPr>
            <a:picLocks noChangeAspect="1"/>
          </p:cNvPicPr>
          <p:nvPr/>
        </p:nvPicPr>
        <p:blipFill>
          <a:blip r:embed="rId2"/>
          <a:stretch>
            <a:fillRect/>
          </a:stretch>
        </p:blipFill>
        <p:spPr>
          <a:xfrm>
            <a:off x="404339" y="623253"/>
            <a:ext cx="5542595" cy="5338488"/>
          </a:xfrm>
          <a:prstGeom prst="rect">
            <a:avLst/>
          </a:prstGeom>
        </p:spPr>
      </p:pic>
      <p:pic>
        <p:nvPicPr>
          <p:cNvPr id="3" name="Afbeelding 2">
            <a:extLst>
              <a:ext uri="{FF2B5EF4-FFF2-40B4-BE49-F238E27FC236}">
                <a16:creationId xmlns:a16="http://schemas.microsoft.com/office/drawing/2014/main" id="{2A16D787-B806-41C6-A1F8-FAE7CD6B61CA}"/>
              </a:ext>
            </a:extLst>
          </p:cNvPr>
          <p:cNvPicPr>
            <a:picLocks noChangeAspect="1"/>
          </p:cNvPicPr>
          <p:nvPr/>
        </p:nvPicPr>
        <p:blipFill>
          <a:blip r:embed="rId3"/>
          <a:stretch>
            <a:fillRect/>
          </a:stretch>
        </p:blipFill>
        <p:spPr>
          <a:xfrm>
            <a:off x="364581" y="1100385"/>
            <a:ext cx="6217642" cy="4657230"/>
          </a:xfrm>
          <a:prstGeom prst="rect">
            <a:avLst/>
          </a:prstGeom>
        </p:spPr>
      </p:pic>
    </p:spTree>
    <p:extLst>
      <p:ext uri="{BB962C8B-B14F-4D97-AF65-F5344CB8AC3E}">
        <p14:creationId xmlns:p14="http://schemas.microsoft.com/office/powerpoint/2010/main" val="163644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81825-6324-418F-9B2C-94781FFBF654}"/>
              </a:ext>
            </a:extLst>
          </p:cNvPr>
          <p:cNvSpPr>
            <a:spLocks noGrp="1"/>
          </p:cNvSpPr>
          <p:nvPr>
            <p:ph type="ctrTitle"/>
          </p:nvPr>
        </p:nvSpPr>
        <p:spPr>
          <a:xfrm>
            <a:off x="838200" y="1122362"/>
            <a:ext cx="6281928" cy="4135437"/>
          </a:xfrm>
        </p:spPr>
        <p:txBody>
          <a:bodyPr>
            <a:normAutofit/>
          </a:bodyPr>
          <a:lstStyle/>
          <a:p>
            <a:r>
              <a:rPr lang="nl-NL" sz="8800" dirty="0"/>
              <a:t>Doel van de opdracht:</a:t>
            </a:r>
          </a:p>
        </p:txBody>
      </p:sp>
      <p:sp>
        <p:nvSpPr>
          <p:cNvPr id="11"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DA8736"/>
          </a:solidFill>
          <a:ln w="57150">
            <a:solidFill>
              <a:srgbClr val="DA8736"/>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B3516A6-ECC8-4FBC-8B20-1DBA6DA8F8BF}"/>
              </a:ext>
            </a:extLst>
          </p:cNvPr>
          <p:cNvSpPr>
            <a:spLocks noGrp="1"/>
          </p:cNvSpPr>
          <p:nvPr>
            <p:ph type="subTitle" idx="1"/>
          </p:nvPr>
        </p:nvSpPr>
        <p:spPr>
          <a:xfrm>
            <a:off x="7958326" y="1776917"/>
            <a:ext cx="3200400" cy="3850919"/>
          </a:xfrm>
        </p:spPr>
        <p:txBody>
          <a:bodyPr vert="horz" lIns="91440" tIns="45720" rIns="91440" bIns="45720" rtlCol="0" anchor="b">
            <a:noAutofit/>
          </a:bodyPr>
          <a:lstStyle/>
          <a:p>
            <a:r>
              <a:rPr lang="nl-NL" sz="3600" dirty="0">
                <a:solidFill>
                  <a:schemeClr val="bg1"/>
                </a:solidFill>
              </a:rPr>
              <a:t>Ontwerpen </a:t>
            </a:r>
          </a:p>
          <a:p>
            <a:r>
              <a:rPr lang="nl-NL" sz="3600" dirty="0" err="1">
                <a:solidFill>
                  <a:schemeClr val="bg1"/>
                </a:solidFill>
              </a:rPr>
              <a:t>Fanatasie</a:t>
            </a:r>
            <a:r>
              <a:rPr lang="nl-NL" sz="3600" dirty="0">
                <a:solidFill>
                  <a:schemeClr val="bg1"/>
                </a:solidFill>
              </a:rPr>
              <a:t> gebruiken</a:t>
            </a:r>
            <a:endParaRPr lang="nl-NL" dirty="0">
              <a:solidFill>
                <a:schemeClr val="bg1"/>
              </a:solidFill>
            </a:endParaRPr>
          </a:p>
          <a:p>
            <a:r>
              <a:rPr lang="nl-NL" sz="3600" dirty="0">
                <a:solidFill>
                  <a:schemeClr val="bg1"/>
                </a:solidFill>
              </a:rPr>
              <a:t>Technieken leren</a:t>
            </a:r>
          </a:p>
          <a:p>
            <a:r>
              <a:rPr lang="nl-NL" sz="3600" dirty="0">
                <a:solidFill>
                  <a:schemeClr val="bg1"/>
                </a:solidFill>
              </a:rPr>
              <a:t>Samenwerken</a:t>
            </a:r>
          </a:p>
          <a:p>
            <a:endParaRPr lang="nl-NL" sz="6000" dirty="0">
              <a:solidFill>
                <a:schemeClr val="bg1"/>
              </a:solidFill>
            </a:endParaRPr>
          </a:p>
        </p:txBody>
      </p:sp>
      <p:sp>
        <p:nvSpPr>
          <p:cNvPr id="16" name="Rectangle 6">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27432"/>
          </a:xfrm>
          <a:custGeom>
            <a:avLst/>
            <a:gdLst>
              <a:gd name="connsiteX0" fmla="*/ 0 w 6281928"/>
              <a:gd name="connsiteY0" fmla="*/ 0 h 27432"/>
              <a:gd name="connsiteX1" fmla="*/ 572353 w 6281928"/>
              <a:gd name="connsiteY1" fmla="*/ 0 h 27432"/>
              <a:gd name="connsiteX2" fmla="*/ 1207526 w 6281928"/>
              <a:gd name="connsiteY2" fmla="*/ 0 h 27432"/>
              <a:gd name="connsiteX3" fmla="*/ 1779880 w 6281928"/>
              <a:gd name="connsiteY3" fmla="*/ 0 h 27432"/>
              <a:gd name="connsiteX4" fmla="*/ 2540691 w 6281928"/>
              <a:gd name="connsiteY4" fmla="*/ 0 h 27432"/>
              <a:gd name="connsiteX5" fmla="*/ 3238683 w 6281928"/>
              <a:gd name="connsiteY5" fmla="*/ 0 h 27432"/>
              <a:gd name="connsiteX6" fmla="*/ 3936675 w 6281928"/>
              <a:gd name="connsiteY6" fmla="*/ 0 h 27432"/>
              <a:gd name="connsiteX7" fmla="*/ 4760305 w 6281928"/>
              <a:gd name="connsiteY7" fmla="*/ 0 h 27432"/>
              <a:gd name="connsiteX8" fmla="*/ 5521117 w 6281928"/>
              <a:gd name="connsiteY8" fmla="*/ 0 h 27432"/>
              <a:gd name="connsiteX9" fmla="*/ 6281928 w 6281928"/>
              <a:gd name="connsiteY9" fmla="*/ 0 h 27432"/>
              <a:gd name="connsiteX10" fmla="*/ 6281928 w 6281928"/>
              <a:gd name="connsiteY10" fmla="*/ 27432 h 27432"/>
              <a:gd name="connsiteX11" fmla="*/ 5772394 w 6281928"/>
              <a:gd name="connsiteY11" fmla="*/ 27432 h 27432"/>
              <a:gd name="connsiteX12" fmla="*/ 5200040 w 6281928"/>
              <a:gd name="connsiteY12" fmla="*/ 27432 h 27432"/>
              <a:gd name="connsiteX13" fmla="*/ 4439229 w 6281928"/>
              <a:gd name="connsiteY13" fmla="*/ 27432 h 27432"/>
              <a:gd name="connsiteX14" fmla="*/ 3615599 w 6281928"/>
              <a:gd name="connsiteY14" fmla="*/ 27432 h 27432"/>
              <a:gd name="connsiteX15" fmla="*/ 2980426 w 6281928"/>
              <a:gd name="connsiteY15" fmla="*/ 27432 h 27432"/>
              <a:gd name="connsiteX16" fmla="*/ 2156795 w 6281928"/>
              <a:gd name="connsiteY16" fmla="*/ 27432 h 27432"/>
              <a:gd name="connsiteX17" fmla="*/ 1584442 w 6281928"/>
              <a:gd name="connsiteY17" fmla="*/ 27432 h 27432"/>
              <a:gd name="connsiteX18" fmla="*/ 1074908 w 6281928"/>
              <a:gd name="connsiteY18" fmla="*/ 27432 h 27432"/>
              <a:gd name="connsiteX19" fmla="*/ 0 w 6281928"/>
              <a:gd name="connsiteY19" fmla="*/ 27432 h 27432"/>
              <a:gd name="connsiteX20" fmla="*/ 0 w 6281928"/>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27432"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764" y="13055"/>
                  <a:pt x="6281755" y="18641"/>
                  <a:pt x="6281928" y="27432"/>
                </a:cubicBezTo>
                <a:cubicBezTo>
                  <a:pt x="6078981" y="17572"/>
                  <a:pt x="5961061" y="11434"/>
                  <a:pt x="5772394" y="27432"/>
                </a:cubicBezTo>
                <a:cubicBezTo>
                  <a:pt x="5583727" y="43430"/>
                  <a:pt x="5329968" y="33352"/>
                  <a:pt x="5200040" y="27432"/>
                </a:cubicBezTo>
                <a:cubicBezTo>
                  <a:pt x="5070112" y="21512"/>
                  <a:pt x="4793288" y="30214"/>
                  <a:pt x="4439229" y="27432"/>
                </a:cubicBezTo>
                <a:cubicBezTo>
                  <a:pt x="4085170" y="24650"/>
                  <a:pt x="3813765" y="-7322"/>
                  <a:pt x="3615599" y="27432"/>
                </a:cubicBezTo>
                <a:cubicBezTo>
                  <a:pt x="3417433" y="62186"/>
                  <a:pt x="3133643" y="29871"/>
                  <a:pt x="2980426" y="27432"/>
                </a:cubicBezTo>
                <a:cubicBezTo>
                  <a:pt x="2827209" y="24993"/>
                  <a:pt x="2380685" y="60994"/>
                  <a:pt x="2156795" y="27432"/>
                </a:cubicBezTo>
                <a:cubicBezTo>
                  <a:pt x="1932905" y="-6130"/>
                  <a:pt x="1716744" y="7746"/>
                  <a:pt x="1584442" y="27432"/>
                </a:cubicBezTo>
                <a:cubicBezTo>
                  <a:pt x="1452140" y="47118"/>
                  <a:pt x="1280887" y="21894"/>
                  <a:pt x="1074908" y="27432"/>
                </a:cubicBezTo>
                <a:cubicBezTo>
                  <a:pt x="868929" y="32970"/>
                  <a:pt x="318124" y="-8734"/>
                  <a:pt x="0" y="27432"/>
                </a:cubicBezTo>
                <a:cubicBezTo>
                  <a:pt x="988" y="17221"/>
                  <a:pt x="-970" y="7538"/>
                  <a:pt x="0" y="0"/>
                </a:cubicBezTo>
                <a:close/>
              </a:path>
              <a:path w="6281928" h="27432"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725" y="11634"/>
                  <a:pt x="6283131" y="16994"/>
                  <a:pt x="6281928" y="27432"/>
                </a:cubicBezTo>
                <a:cubicBezTo>
                  <a:pt x="6036108" y="24483"/>
                  <a:pt x="5743611" y="19559"/>
                  <a:pt x="5583936" y="27432"/>
                </a:cubicBezTo>
                <a:cubicBezTo>
                  <a:pt x="5424261" y="35305"/>
                  <a:pt x="5250533" y="8965"/>
                  <a:pt x="4948763" y="27432"/>
                </a:cubicBezTo>
                <a:cubicBezTo>
                  <a:pt x="4646993" y="45899"/>
                  <a:pt x="4354673" y="16709"/>
                  <a:pt x="4125133" y="27432"/>
                </a:cubicBezTo>
                <a:cubicBezTo>
                  <a:pt x="3895593" y="38156"/>
                  <a:pt x="3570246" y="38353"/>
                  <a:pt x="3301502" y="27432"/>
                </a:cubicBezTo>
                <a:cubicBezTo>
                  <a:pt x="3032758" y="16511"/>
                  <a:pt x="2955340" y="21049"/>
                  <a:pt x="2729149" y="27432"/>
                </a:cubicBezTo>
                <a:cubicBezTo>
                  <a:pt x="2502958" y="33815"/>
                  <a:pt x="2269423" y="12286"/>
                  <a:pt x="2031157" y="27432"/>
                </a:cubicBezTo>
                <a:cubicBezTo>
                  <a:pt x="1792891" y="42578"/>
                  <a:pt x="1484731" y="31266"/>
                  <a:pt x="1207526" y="27432"/>
                </a:cubicBezTo>
                <a:cubicBezTo>
                  <a:pt x="930321" y="23598"/>
                  <a:pt x="560231" y="-24258"/>
                  <a:pt x="0" y="27432"/>
                </a:cubicBezTo>
                <a:cubicBezTo>
                  <a:pt x="894" y="14250"/>
                  <a:pt x="667" y="11053"/>
                  <a:pt x="0" y="0"/>
                </a:cubicBezTo>
                <a:close/>
              </a:path>
            </a:pathLst>
          </a:custGeom>
          <a:solidFill>
            <a:srgbClr val="DA8736"/>
          </a:solidFill>
          <a:ln w="41275"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311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5917-5210-4E3E-B187-6BF0BF856330}"/>
              </a:ext>
            </a:extLst>
          </p:cNvPr>
          <p:cNvSpPr>
            <a:spLocks noGrp="1"/>
          </p:cNvSpPr>
          <p:nvPr>
            <p:ph type="title"/>
          </p:nvPr>
        </p:nvSpPr>
        <p:spPr>
          <a:xfrm>
            <a:off x="237931" y="1236141"/>
            <a:ext cx="4538472" cy="3429000"/>
          </a:xfrm>
        </p:spPr>
        <p:txBody>
          <a:bodyPr>
            <a:normAutofit/>
          </a:bodyPr>
          <a:lstStyle/>
          <a:p>
            <a:r>
              <a:rPr lang="nl-NL" sz="4400" dirty="0"/>
              <a:t>Inspiratie</a:t>
            </a:r>
          </a:p>
        </p:txBody>
      </p:sp>
      <p:pic>
        <p:nvPicPr>
          <p:cNvPr id="18" name="Afbeelding 17" descr="Afbeelding met stuk, rots, taart, tafel&#10;&#10;Automatisch gegenereerde beschrijving">
            <a:extLst>
              <a:ext uri="{FF2B5EF4-FFF2-40B4-BE49-F238E27FC236}">
                <a16:creationId xmlns:a16="http://schemas.microsoft.com/office/drawing/2014/main" id="{2B4212E1-3BB0-411E-86AD-A54B13C5EF9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33333" y="730267"/>
            <a:ext cx="7401715" cy="5178596"/>
          </a:xfrm>
          <a:prstGeom prst="rect">
            <a:avLst/>
          </a:prstGeom>
        </p:spPr>
      </p:pic>
      <p:pic>
        <p:nvPicPr>
          <p:cNvPr id="4" name="Afbeelding 3">
            <a:extLst>
              <a:ext uri="{FF2B5EF4-FFF2-40B4-BE49-F238E27FC236}">
                <a16:creationId xmlns:a16="http://schemas.microsoft.com/office/drawing/2014/main" id="{02D2C58F-CD8F-45A3-9C12-C555A3E5162A}"/>
              </a:ext>
            </a:extLst>
          </p:cNvPr>
          <p:cNvPicPr>
            <a:picLocks noChangeAspect="1"/>
          </p:cNvPicPr>
          <p:nvPr/>
        </p:nvPicPr>
        <p:blipFill>
          <a:blip r:embed="rId4"/>
          <a:stretch>
            <a:fillRect/>
          </a:stretch>
        </p:blipFill>
        <p:spPr>
          <a:xfrm>
            <a:off x="7890340" y="730267"/>
            <a:ext cx="4063729" cy="5397466"/>
          </a:xfrm>
          <a:prstGeom prst="rect">
            <a:avLst/>
          </a:prstGeom>
        </p:spPr>
      </p:pic>
      <p:pic>
        <p:nvPicPr>
          <p:cNvPr id="5" name="Afbeelding 4">
            <a:extLst>
              <a:ext uri="{FF2B5EF4-FFF2-40B4-BE49-F238E27FC236}">
                <a16:creationId xmlns:a16="http://schemas.microsoft.com/office/drawing/2014/main" id="{0AA30036-1225-48B4-B626-83AD17F12033}"/>
              </a:ext>
            </a:extLst>
          </p:cNvPr>
          <p:cNvPicPr>
            <a:picLocks noChangeAspect="1"/>
          </p:cNvPicPr>
          <p:nvPr/>
        </p:nvPicPr>
        <p:blipFill>
          <a:blip r:embed="rId5"/>
          <a:stretch>
            <a:fillRect/>
          </a:stretch>
        </p:blipFill>
        <p:spPr>
          <a:xfrm>
            <a:off x="3432514" y="730267"/>
            <a:ext cx="4457826" cy="5397466"/>
          </a:xfrm>
          <a:prstGeom prst="rect">
            <a:avLst/>
          </a:prstGeom>
        </p:spPr>
      </p:pic>
    </p:spTree>
    <p:extLst>
      <p:ext uri="{BB962C8B-B14F-4D97-AF65-F5344CB8AC3E}">
        <p14:creationId xmlns:p14="http://schemas.microsoft.com/office/powerpoint/2010/main" val="1486438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5917-5210-4E3E-B187-6BF0BF856330}"/>
              </a:ext>
            </a:extLst>
          </p:cNvPr>
          <p:cNvSpPr>
            <a:spLocks noGrp="1"/>
          </p:cNvSpPr>
          <p:nvPr>
            <p:ph type="title"/>
          </p:nvPr>
        </p:nvSpPr>
        <p:spPr>
          <a:xfrm>
            <a:off x="237931" y="1236141"/>
            <a:ext cx="4538472" cy="3429000"/>
          </a:xfrm>
        </p:spPr>
        <p:txBody>
          <a:bodyPr>
            <a:normAutofit/>
          </a:bodyPr>
          <a:lstStyle/>
          <a:p>
            <a:r>
              <a:rPr lang="nl-NL" sz="4400" dirty="0"/>
              <a:t>Inspiratie</a:t>
            </a:r>
          </a:p>
        </p:txBody>
      </p:sp>
      <p:pic>
        <p:nvPicPr>
          <p:cNvPr id="18" name="Afbeelding 17" descr="Afbeelding met stuk, rots, taart, tafel&#10;&#10;Automatisch gegenereerde beschrijving">
            <a:extLst>
              <a:ext uri="{FF2B5EF4-FFF2-40B4-BE49-F238E27FC236}">
                <a16:creationId xmlns:a16="http://schemas.microsoft.com/office/drawing/2014/main" id="{2B4212E1-3BB0-411E-86AD-A54B13C5EF9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33333" y="730267"/>
            <a:ext cx="7401715" cy="5178596"/>
          </a:xfrm>
          <a:prstGeom prst="rect">
            <a:avLst/>
          </a:prstGeom>
        </p:spPr>
      </p:pic>
      <p:pic>
        <p:nvPicPr>
          <p:cNvPr id="4" name="Afbeelding 3">
            <a:extLst>
              <a:ext uri="{FF2B5EF4-FFF2-40B4-BE49-F238E27FC236}">
                <a16:creationId xmlns:a16="http://schemas.microsoft.com/office/drawing/2014/main" id="{02D2C58F-CD8F-45A3-9C12-C555A3E5162A}"/>
              </a:ext>
            </a:extLst>
          </p:cNvPr>
          <p:cNvPicPr>
            <a:picLocks noChangeAspect="1"/>
          </p:cNvPicPr>
          <p:nvPr/>
        </p:nvPicPr>
        <p:blipFill>
          <a:blip r:embed="rId4"/>
          <a:stretch>
            <a:fillRect/>
          </a:stretch>
        </p:blipFill>
        <p:spPr>
          <a:xfrm>
            <a:off x="7890340" y="730267"/>
            <a:ext cx="4063729" cy="5397466"/>
          </a:xfrm>
          <a:prstGeom prst="rect">
            <a:avLst/>
          </a:prstGeom>
        </p:spPr>
      </p:pic>
      <p:pic>
        <p:nvPicPr>
          <p:cNvPr id="5" name="Afbeelding 4">
            <a:extLst>
              <a:ext uri="{FF2B5EF4-FFF2-40B4-BE49-F238E27FC236}">
                <a16:creationId xmlns:a16="http://schemas.microsoft.com/office/drawing/2014/main" id="{0AA30036-1225-48B4-B626-83AD17F12033}"/>
              </a:ext>
            </a:extLst>
          </p:cNvPr>
          <p:cNvPicPr>
            <a:picLocks noChangeAspect="1"/>
          </p:cNvPicPr>
          <p:nvPr/>
        </p:nvPicPr>
        <p:blipFill>
          <a:blip r:embed="rId5"/>
          <a:stretch>
            <a:fillRect/>
          </a:stretch>
        </p:blipFill>
        <p:spPr>
          <a:xfrm>
            <a:off x="3432514" y="730267"/>
            <a:ext cx="4457826" cy="5397466"/>
          </a:xfrm>
          <a:prstGeom prst="rect">
            <a:avLst/>
          </a:prstGeom>
        </p:spPr>
      </p:pic>
      <p:pic>
        <p:nvPicPr>
          <p:cNvPr id="3" name="Afbeelding 2">
            <a:extLst>
              <a:ext uri="{FF2B5EF4-FFF2-40B4-BE49-F238E27FC236}">
                <a16:creationId xmlns:a16="http://schemas.microsoft.com/office/drawing/2014/main" id="{71D9B12E-DA04-43B8-A9B4-D7A7EBCA7143}"/>
              </a:ext>
            </a:extLst>
          </p:cNvPr>
          <p:cNvPicPr>
            <a:picLocks noChangeAspect="1"/>
          </p:cNvPicPr>
          <p:nvPr/>
        </p:nvPicPr>
        <p:blipFill>
          <a:blip r:embed="rId6"/>
          <a:stretch>
            <a:fillRect/>
          </a:stretch>
        </p:blipFill>
        <p:spPr>
          <a:xfrm>
            <a:off x="7890340" y="730267"/>
            <a:ext cx="4042890" cy="5397466"/>
          </a:xfrm>
          <a:prstGeom prst="rect">
            <a:avLst/>
          </a:prstGeom>
        </p:spPr>
      </p:pic>
      <p:pic>
        <p:nvPicPr>
          <p:cNvPr id="6" name="Afbeelding 5">
            <a:extLst>
              <a:ext uri="{FF2B5EF4-FFF2-40B4-BE49-F238E27FC236}">
                <a16:creationId xmlns:a16="http://schemas.microsoft.com/office/drawing/2014/main" id="{42634A76-8626-4AD3-A91A-F37A37B4318C}"/>
              </a:ext>
            </a:extLst>
          </p:cNvPr>
          <p:cNvPicPr>
            <a:picLocks noChangeAspect="1"/>
          </p:cNvPicPr>
          <p:nvPr/>
        </p:nvPicPr>
        <p:blipFill>
          <a:blip r:embed="rId7"/>
          <a:stretch>
            <a:fillRect/>
          </a:stretch>
        </p:blipFill>
        <p:spPr>
          <a:xfrm>
            <a:off x="3847450" y="730267"/>
            <a:ext cx="4022051" cy="5369645"/>
          </a:xfrm>
          <a:prstGeom prst="rect">
            <a:avLst/>
          </a:prstGeom>
        </p:spPr>
      </p:pic>
    </p:spTree>
    <p:extLst>
      <p:ext uri="{BB962C8B-B14F-4D97-AF65-F5344CB8AC3E}">
        <p14:creationId xmlns:p14="http://schemas.microsoft.com/office/powerpoint/2010/main" val="1855444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81825-6324-418F-9B2C-94781FFBF654}"/>
              </a:ext>
            </a:extLst>
          </p:cNvPr>
          <p:cNvSpPr>
            <a:spLocks noGrp="1"/>
          </p:cNvSpPr>
          <p:nvPr>
            <p:ph type="ctrTitle"/>
          </p:nvPr>
        </p:nvSpPr>
        <p:spPr>
          <a:xfrm>
            <a:off x="838200" y="1122362"/>
            <a:ext cx="6281928" cy="4135437"/>
          </a:xfrm>
        </p:spPr>
        <p:txBody>
          <a:bodyPr>
            <a:normAutofit/>
          </a:bodyPr>
          <a:lstStyle/>
          <a:p>
            <a:r>
              <a:rPr lang="nl-NL" sz="8800" dirty="0"/>
              <a:t>Na 10 minuten:</a:t>
            </a:r>
          </a:p>
        </p:txBody>
      </p:sp>
      <p:sp>
        <p:nvSpPr>
          <p:cNvPr id="11"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DA8736"/>
          </a:solidFill>
          <a:ln w="57150">
            <a:solidFill>
              <a:srgbClr val="DA8736"/>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B3516A6-ECC8-4FBC-8B20-1DBA6DA8F8BF}"/>
              </a:ext>
            </a:extLst>
          </p:cNvPr>
          <p:cNvSpPr>
            <a:spLocks noGrp="1"/>
          </p:cNvSpPr>
          <p:nvPr>
            <p:ph type="subTitle" idx="1"/>
          </p:nvPr>
        </p:nvSpPr>
        <p:spPr>
          <a:xfrm>
            <a:off x="7958328" y="1390590"/>
            <a:ext cx="3200400" cy="3850919"/>
          </a:xfrm>
        </p:spPr>
        <p:txBody>
          <a:bodyPr vert="horz" lIns="91440" tIns="45720" rIns="91440" bIns="45720" rtlCol="0" anchor="b">
            <a:noAutofit/>
          </a:bodyPr>
          <a:lstStyle/>
          <a:p>
            <a:r>
              <a:rPr lang="nl-NL" sz="3600" b="1" dirty="0">
                <a:solidFill>
                  <a:schemeClr val="bg1"/>
                </a:solidFill>
              </a:rPr>
              <a:t>Schuift je werkstuk 1 persoon door.</a:t>
            </a:r>
          </a:p>
          <a:p>
            <a:r>
              <a:rPr lang="nl-NL" sz="3600" b="1" dirty="0">
                <a:solidFill>
                  <a:schemeClr val="bg1"/>
                </a:solidFill>
              </a:rPr>
              <a:t>Deze persoon voegt 2 items toe</a:t>
            </a:r>
          </a:p>
          <a:p>
            <a:r>
              <a:rPr lang="nl-NL" sz="3600" b="1" dirty="0">
                <a:solidFill>
                  <a:schemeClr val="bg1"/>
                </a:solidFill>
              </a:rPr>
              <a:t>Dit herhaalt zich nog een keer</a:t>
            </a:r>
            <a:endParaRPr lang="nl-NL" sz="6000" b="1" dirty="0">
              <a:solidFill>
                <a:schemeClr val="bg1"/>
              </a:solidFill>
            </a:endParaRPr>
          </a:p>
        </p:txBody>
      </p:sp>
      <p:sp>
        <p:nvSpPr>
          <p:cNvPr id="16" name="Rectangle 6">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27432"/>
          </a:xfrm>
          <a:custGeom>
            <a:avLst/>
            <a:gdLst>
              <a:gd name="connsiteX0" fmla="*/ 0 w 6281928"/>
              <a:gd name="connsiteY0" fmla="*/ 0 h 27432"/>
              <a:gd name="connsiteX1" fmla="*/ 572353 w 6281928"/>
              <a:gd name="connsiteY1" fmla="*/ 0 h 27432"/>
              <a:gd name="connsiteX2" fmla="*/ 1207526 w 6281928"/>
              <a:gd name="connsiteY2" fmla="*/ 0 h 27432"/>
              <a:gd name="connsiteX3" fmla="*/ 1779880 w 6281928"/>
              <a:gd name="connsiteY3" fmla="*/ 0 h 27432"/>
              <a:gd name="connsiteX4" fmla="*/ 2540691 w 6281928"/>
              <a:gd name="connsiteY4" fmla="*/ 0 h 27432"/>
              <a:gd name="connsiteX5" fmla="*/ 3238683 w 6281928"/>
              <a:gd name="connsiteY5" fmla="*/ 0 h 27432"/>
              <a:gd name="connsiteX6" fmla="*/ 3936675 w 6281928"/>
              <a:gd name="connsiteY6" fmla="*/ 0 h 27432"/>
              <a:gd name="connsiteX7" fmla="*/ 4760305 w 6281928"/>
              <a:gd name="connsiteY7" fmla="*/ 0 h 27432"/>
              <a:gd name="connsiteX8" fmla="*/ 5521117 w 6281928"/>
              <a:gd name="connsiteY8" fmla="*/ 0 h 27432"/>
              <a:gd name="connsiteX9" fmla="*/ 6281928 w 6281928"/>
              <a:gd name="connsiteY9" fmla="*/ 0 h 27432"/>
              <a:gd name="connsiteX10" fmla="*/ 6281928 w 6281928"/>
              <a:gd name="connsiteY10" fmla="*/ 27432 h 27432"/>
              <a:gd name="connsiteX11" fmla="*/ 5772394 w 6281928"/>
              <a:gd name="connsiteY11" fmla="*/ 27432 h 27432"/>
              <a:gd name="connsiteX12" fmla="*/ 5200040 w 6281928"/>
              <a:gd name="connsiteY12" fmla="*/ 27432 h 27432"/>
              <a:gd name="connsiteX13" fmla="*/ 4439229 w 6281928"/>
              <a:gd name="connsiteY13" fmla="*/ 27432 h 27432"/>
              <a:gd name="connsiteX14" fmla="*/ 3615599 w 6281928"/>
              <a:gd name="connsiteY14" fmla="*/ 27432 h 27432"/>
              <a:gd name="connsiteX15" fmla="*/ 2980426 w 6281928"/>
              <a:gd name="connsiteY15" fmla="*/ 27432 h 27432"/>
              <a:gd name="connsiteX16" fmla="*/ 2156795 w 6281928"/>
              <a:gd name="connsiteY16" fmla="*/ 27432 h 27432"/>
              <a:gd name="connsiteX17" fmla="*/ 1584442 w 6281928"/>
              <a:gd name="connsiteY17" fmla="*/ 27432 h 27432"/>
              <a:gd name="connsiteX18" fmla="*/ 1074908 w 6281928"/>
              <a:gd name="connsiteY18" fmla="*/ 27432 h 27432"/>
              <a:gd name="connsiteX19" fmla="*/ 0 w 6281928"/>
              <a:gd name="connsiteY19" fmla="*/ 27432 h 27432"/>
              <a:gd name="connsiteX20" fmla="*/ 0 w 6281928"/>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27432"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764" y="13055"/>
                  <a:pt x="6281755" y="18641"/>
                  <a:pt x="6281928" y="27432"/>
                </a:cubicBezTo>
                <a:cubicBezTo>
                  <a:pt x="6078981" y="17572"/>
                  <a:pt x="5961061" y="11434"/>
                  <a:pt x="5772394" y="27432"/>
                </a:cubicBezTo>
                <a:cubicBezTo>
                  <a:pt x="5583727" y="43430"/>
                  <a:pt x="5329968" y="33352"/>
                  <a:pt x="5200040" y="27432"/>
                </a:cubicBezTo>
                <a:cubicBezTo>
                  <a:pt x="5070112" y="21512"/>
                  <a:pt x="4793288" y="30214"/>
                  <a:pt x="4439229" y="27432"/>
                </a:cubicBezTo>
                <a:cubicBezTo>
                  <a:pt x="4085170" y="24650"/>
                  <a:pt x="3813765" y="-7322"/>
                  <a:pt x="3615599" y="27432"/>
                </a:cubicBezTo>
                <a:cubicBezTo>
                  <a:pt x="3417433" y="62186"/>
                  <a:pt x="3133643" y="29871"/>
                  <a:pt x="2980426" y="27432"/>
                </a:cubicBezTo>
                <a:cubicBezTo>
                  <a:pt x="2827209" y="24993"/>
                  <a:pt x="2380685" y="60994"/>
                  <a:pt x="2156795" y="27432"/>
                </a:cubicBezTo>
                <a:cubicBezTo>
                  <a:pt x="1932905" y="-6130"/>
                  <a:pt x="1716744" y="7746"/>
                  <a:pt x="1584442" y="27432"/>
                </a:cubicBezTo>
                <a:cubicBezTo>
                  <a:pt x="1452140" y="47118"/>
                  <a:pt x="1280887" y="21894"/>
                  <a:pt x="1074908" y="27432"/>
                </a:cubicBezTo>
                <a:cubicBezTo>
                  <a:pt x="868929" y="32970"/>
                  <a:pt x="318124" y="-8734"/>
                  <a:pt x="0" y="27432"/>
                </a:cubicBezTo>
                <a:cubicBezTo>
                  <a:pt x="988" y="17221"/>
                  <a:pt x="-970" y="7538"/>
                  <a:pt x="0" y="0"/>
                </a:cubicBezTo>
                <a:close/>
              </a:path>
              <a:path w="6281928" h="27432"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725" y="11634"/>
                  <a:pt x="6283131" y="16994"/>
                  <a:pt x="6281928" y="27432"/>
                </a:cubicBezTo>
                <a:cubicBezTo>
                  <a:pt x="6036108" y="24483"/>
                  <a:pt x="5743611" y="19559"/>
                  <a:pt x="5583936" y="27432"/>
                </a:cubicBezTo>
                <a:cubicBezTo>
                  <a:pt x="5424261" y="35305"/>
                  <a:pt x="5250533" y="8965"/>
                  <a:pt x="4948763" y="27432"/>
                </a:cubicBezTo>
                <a:cubicBezTo>
                  <a:pt x="4646993" y="45899"/>
                  <a:pt x="4354673" y="16709"/>
                  <a:pt x="4125133" y="27432"/>
                </a:cubicBezTo>
                <a:cubicBezTo>
                  <a:pt x="3895593" y="38156"/>
                  <a:pt x="3570246" y="38353"/>
                  <a:pt x="3301502" y="27432"/>
                </a:cubicBezTo>
                <a:cubicBezTo>
                  <a:pt x="3032758" y="16511"/>
                  <a:pt x="2955340" y="21049"/>
                  <a:pt x="2729149" y="27432"/>
                </a:cubicBezTo>
                <a:cubicBezTo>
                  <a:pt x="2502958" y="33815"/>
                  <a:pt x="2269423" y="12286"/>
                  <a:pt x="2031157" y="27432"/>
                </a:cubicBezTo>
                <a:cubicBezTo>
                  <a:pt x="1792891" y="42578"/>
                  <a:pt x="1484731" y="31266"/>
                  <a:pt x="1207526" y="27432"/>
                </a:cubicBezTo>
                <a:cubicBezTo>
                  <a:pt x="930321" y="23598"/>
                  <a:pt x="560231" y="-24258"/>
                  <a:pt x="0" y="27432"/>
                </a:cubicBezTo>
                <a:cubicBezTo>
                  <a:pt x="894" y="14250"/>
                  <a:pt x="667" y="11053"/>
                  <a:pt x="0" y="0"/>
                </a:cubicBezTo>
                <a:close/>
              </a:path>
            </a:pathLst>
          </a:custGeom>
          <a:solidFill>
            <a:srgbClr val="DA8736"/>
          </a:solidFill>
          <a:ln w="41275"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70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8"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CD1F5-2AE3-49D0-907F-27CEDB974B6C}"/>
              </a:ext>
            </a:extLst>
          </p:cNvPr>
          <p:cNvSpPr>
            <a:spLocks noGrp="1"/>
          </p:cNvSpPr>
          <p:nvPr>
            <p:ph type="title"/>
          </p:nvPr>
        </p:nvSpPr>
        <p:spPr>
          <a:xfrm>
            <a:off x="720525" y="-408557"/>
            <a:ext cx="3544596" cy="3423838"/>
          </a:xfrm>
        </p:spPr>
        <p:txBody>
          <a:bodyPr vert="horz" lIns="91440" tIns="45720" rIns="91440" bIns="45720" rtlCol="0" anchor="b">
            <a:normAutofit/>
          </a:bodyPr>
          <a:lstStyle/>
          <a:p>
            <a:pPr>
              <a:lnSpc>
                <a:spcPct val="90000"/>
              </a:lnSpc>
            </a:pPr>
            <a:r>
              <a:rPr lang="en-US" sz="5800" dirty="0"/>
              <a:t>de ark van Noach </a:t>
            </a:r>
          </a:p>
        </p:txBody>
      </p:sp>
      <p:sp>
        <p:nvSpPr>
          <p:cNvPr id="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DA8736"/>
          </a:solidFill>
          <a:ln w="38100"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Tijdelijke aanduiding voor afbeelding 9" descr="Afbeelding met versierd, tafel, groot, zitten&#10;&#10;Automatisch gegenereerde beschrijving">
            <a:extLst>
              <a:ext uri="{FF2B5EF4-FFF2-40B4-BE49-F238E27FC236}">
                <a16:creationId xmlns:a16="http://schemas.microsoft.com/office/drawing/2014/main" id="{8F977784-662D-40F5-9290-9B61B46811DA}"/>
              </a:ext>
            </a:extLst>
          </p:cNvPr>
          <p:cNvPicPr>
            <a:picLocks noGrp="1" noChangeAspect="1"/>
          </p:cNvPicPr>
          <p:nvPr>
            <p:ph type="pic" idx="1"/>
          </p:nvPr>
        </p:nvPicPr>
        <p:blipFill>
          <a:blip r:embed="rId3">
            <a:extLst>
              <a:ext uri="{837473B0-CC2E-450A-ABE3-18F120FF3D39}">
                <a1611:picAttrSrcUrl xmlns:a1611="http://schemas.microsoft.com/office/drawing/2016/11/main" r:id="rId4"/>
              </a:ext>
            </a:extLst>
          </a:blip>
          <a:srcRect l="19080" r="19080"/>
          <a:stretch>
            <a:fillRect/>
          </a:stretch>
        </p:blipFill>
        <p:spPr>
          <a:xfrm>
            <a:off x="5371556" y="539255"/>
            <a:ext cx="6053328" cy="5423090"/>
          </a:xfrm>
          <a:prstGeom prst="rect">
            <a:avLst/>
          </a:prstGeom>
        </p:spPr>
      </p:pic>
      <p:sp>
        <p:nvSpPr>
          <p:cNvPr id="5" name="Tijdelijke aanduiding voor tekst 4">
            <a:extLst>
              <a:ext uri="{FF2B5EF4-FFF2-40B4-BE49-F238E27FC236}">
                <a16:creationId xmlns:a16="http://schemas.microsoft.com/office/drawing/2014/main" id="{1C49AD8E-A392-40EC-831A-6BCC585B45EC}"/>
              </a:ext>
            </a:extLst>
          </p:cNvPr>
          <p:cNvSpPr>
            <a:spLocks noGrp="1"/>
          </p:cNvSpPr>
          <p:nvPr>
            <p:ph type="body" sz="half" idx="2"/>
          </p:nvPr>
        </p:nvSpPr>
        <p:spPr>
          <a:xfrm>
            <a:off x="417967" y="5066211"/>
            <a:ext cx="3931920" cy="2002536"/>
          </a:xfrm>
        </p:spPr>
        <p:txBody>
          <a:bodyPr vert="horz" lIns="91440" tIns="45720" rIns="91440" bIns="45720" rtlCol="0" anchor="t">
            <a:normAutofit/>
          </a:bodyPr>
          <a:lstStyle/>
          <a:p>
            <a:r>
              <a:rPr lang="nl-NL" sz="4400" dirty="0">
                <a:solidFill>
                  <a:schemeClr val="accent1"/>
                </a:solidFill>
                <a:latin typeface="Source Sans Pro SemiBold"/>
                <a:ea typeface="Source Sans Pro SemiBold"/>
              </a:rPr>
              <a:t>Dieren 2 aan 2</a:t>
            </a:r>
          </a:p>
        </p:txBody>
      </p:sp>
      <p:sp>
        <p:nvSpPr>
          <p:cNvPr id="6" name="Tekstvak 5">
            <a:extLst>
              <a:ext uri="{FF2B5EF4-FFF2-40B4-BE49-F238E27FC236}">
                <a16:creationId xmlns:a16="http://schemas.microsoft.com/office/drawing/2014/main" id="{8EAB3A01-F100-4A59-859B-62A28F1995F6}"/>
              </a:ext>
            </a:extLst>
          </p:cNvPr>
          <p:cNvSpPr txBox="1"/>
          <p:nvPr/>
        </p:nvSpPr>
        <p:spPr>
          <a:xfrm>
            <a:off x="5303838" y="5540375"/>
            <a:ext cx="6053137" cy="820964"/>
          </a:xfrm>
          <a:prstGeom prst="rect">
            <a:avLst/>
          </a:prstGeom>
        </p:spPr>
        <p:txBody>
          <a:bodyPr>
            <a:normAutofit/>
          </a:bodyPr>
          <a:lstStyle/>
          <a:p>
            <a:r>
              <a:rPr lang="en-US">
                <a:hlinkClick r:id="rId4"/>
              </a:rPr>
              <a:t>Deze foto</a:t>
            </a:r>
            <a:r>
              <a:rPr lang="en-US"/>
              <a:t> van Onbekende auteur is gelicentieerd onder </a:t>
            </a:r>
            <a:r>
              <a:rPr lang="en-US">
                <a:hlinkClick r:id="rId5"/>
              </a:rPr>
              <a:t>CC BY-NC-ND</a:t>
            </a:r>
            <a:r>
              <a:rPr lang="en-US"/>
              <a:t>.</a:t>
            </a:r>
          </a:p>
        </p:txBody>
      </p:sp>
    </p:spTree>
    <p:extLst>
      <p:ext uri="{BB962C8B-B14F-4D97-AF65-F5344CB8AC3E}">
        <p14:creationId xmlns:p14="http://schemas.microsoft.com/office/powerpoint/2010/main" val="262230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5917-5210-4E3E-B187-6BF0BF856330}"/>
              </a:ext>
            </a:extLst>
          </p:cNvPr>
          <p:cNvSpPr>
            <a:spLocks noGrp="1"/>
          </p:cNvSpPr>
          <p:nvPr>
            <p:ph type="title"/>
          </p:nvPr>
        </p:nvSpPr>
        <p:spPr>
          <a:xfrm>
            <a:off x="386116" y="737256"/>
            <a:ext cx="3558758" cy="2041073"/>
          </a:xfrm>
        </p:spPr>
        <p:txBody>
          <a:bodyPr>
            <a:normAutofit fontScale="90000"/>
          </a:bodyPr>
          <a:lstStyle/>
          <a:p>
            <a:r>
              <a:rPr lang="nl-NL" sz="4000" dirty="0"/>
              <a:t>Overleg in tweeallen welk dier jullie gaan maken</a:t>
            </a:r>
          </a:p>
        </p:txBody>
      </p:sp>
      <p:pic>
        <p:nvPicPr>
          <p:cNvPr id="3" name="Afbeelding 2" descr="Afbeelding met neerleggen, zitten, vogel, water&#10;&#10;Automatisch gegenereerde beschrijving">
            <a:extLst>
              <a:ext uri="{FF2B5EF4-FFF2-40B4-BE49-F238E27FC236}">
                <a16:creationId xmlns:a16="http://schemas.microsoft.com/office/drawing/2014/main" id="{70755B5F-B8C1-4A10-81F9-8FC9B1E2ED8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13775" y="1187073"/>
            <a:ext cx="5965614" cy="4029604"/>
          </a:xfrm>
          <a:prstGeom prst="rect">
            <a:avLst/>
          </a:prstGeom>
        </p:spPr>
      </p:pic>
      <p:sp>
        <p:nvSpPr>
          <p:cNvPr id="4" name="Tekstvak 3">
            <a:extLst>
              <a:ext uri="{FF2B5EF4-FFF2-40B4-BE49-F238E27FC236}">
                <a16:creationId xmlns:a16="http://schemas.microsoft.com/office/drawing/2014/main" id="{80547876-C956-4E98-AD77-1D986A7CE2ED}"/>
              </a:ext>
            </a:extLst>
          </p:cNvPr>
          <p:cNvSpPr txBox="1"/>
          <p:nvPr/>
        </p:nvSpPr>
        <p:spPr>
          <a:xfrm>
            <a:off x="5513388" y="5570992"/>
            <a:ext cx="5965825" cy="317500"/>
          </a:xfrm>
          <a:prstGeom prst="rect">
            <a:avLst/>
          </a:prstGeom>
        </p:spPr>
        <p:txBody>
          <a:bodyPr>
            <a:normAutofit fontScale="92500" lnSpcReduction="2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185117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5" descr="Heldere gele ballonnen">
            <a:extLst>
              <a:ext uri="{FF2B5EF4-FFF2-40B4-BE49-F238E27FC236}">
                <a16:creationId xmlns:a16="http://schemas.microsoft.com/office/drawing/2014/main" id="{00AAE25B-5C4D-4F7C-BE88-703C89452DA3}"/>
              </a:ext>
            </a:extLst>
          </p:cNvPr>
          <p:cNvPicPr>
            <a:picLocks noGrp="1" noChangeAspect="1"/>
          </p:cNvPicPr>
          <p:nvPr>
            <p:ph sz="half" idx="4294967295"/>
          </p:nvPr>
        </p:nvPicPr>
        <p:blipFill rotWithShape="1">
          <a:blip r:embed="rId2">
            <a:alphaModFix amt="90000"/>
          </a:blip>
          <a:srcRect t="7374" r="-1" b="8334"/>
          <a:stretch/>
        </p:blipFill>
        <p:spPr>
          <a:xfrm>
            <a:off x="0" y="0"/>
            <a:ext cx="12188825" cy="6858000"/>
          </a:xfrm>
          <a:prstGeom prst="rect">
            <a:avLst/>
          </a:prstGeom>
        </p:spPr>
      </p:pic>
      <p:sp>
        <p:nvSpPr>
          <p:cNvPr id="8" name="Freeform: Shape 11">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DA8736"/>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D48F927-E22F-40E7-8B14-2E24DEFE1773}"/>
              </a:ext>
            </a:extLst>
          </p:cNvPr>
          <p:cNvSpPr>
            <a:spLocks noGrp="1"/>
          </p:cNvSpPr>
          <p:nvPr>
            <p:ph type="title"/>
          </p:nvPr>
        </p:nvSpPr>
        <p:spPr>
          <a:xfrm>
            <a:off x="6196262" y="1407694"/>
            <a:ext cx="4511843" cy="1564106"/>
          </a:xfrm>
        </p:spPr>
        <p:txBody>
          <a:bodyPr vert="horz" lIns="91440" tIns="45720" rIns="91440" bIns="45720" rtlCol="0" anchor="b">
            <a:normAutofit/>
          </a:bodyPr>
          <a:lstStyle/>
          <a:p>
            <a:pPr>
              <a:lnSpc>
                <a:spcPct val="90000"/>
              </a:lnSpc>
            </a:pPr>
            <a:r>
              <a:rPr lang="en-US" sz="5100">
                <a:solidFill>
                  <a:srgbClr val="FBF9F6"/>
                </a:solidFill>
              </a:rPr>
              <a:t>Planning voor vandaag:</a:t>
            </a:r>
          </a:p>
        </p:txBody>
      </p:sp>
      <p:sp>
        <p:nvSpPr>
          <p:cNvPr id="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A8736"/>
          </a:solidFill>
          <a:ln w="38100"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BA5D96-EE2C-4EBF-B8F0-A8320DE92A20}"/>
              </a:ext>
            </a:extLst>
          </p:cNvPr>
          <p:cNvSpPr>
            <a:spLocks noGrp="1"/>
          </p:cNvSpPr>
          <p:nvPr>
            <p:ph idx="1"/>
          </p:nvPr>
        </p:nvSpPr>
        <p:spPr>
          <a:xfrm>
            <a:off x="6802170" y="2759212"/>
            <a:ext cx="4748143" cy="3047337"/>
          </a:xfrm>
        </p:spPr>
        <p:txBody>
          <a:bodyPr vert="horz" lIns="91440" tIns="45720" rIns="91440" bIns="45720" rtlCol="0" anchor="t">
            <a:normAutofit fontScale="92500" lnSpcReduction="20000"/>
          </a:bodyPr>
          <a:lstStyle/>
          <a:p>
            <a:pPr>
              <a:lnSpc>
                <a:spcPct val="100000"/>
              </a:lnSpc>
            </a:pPr>
            <a:endParaRPr lang="en-US" sz="2600" dirty="0">
              <a:solidFill>
                <a:srgbClr val="FBF9F6"/>
              </a:solidFill>
            </a:endParaRPr>
          </a:p>
          <a:p>
            <a:pPr>
              <a:lnSpc>
                <a:spcPct val="100000"/>
              </a:lnSpc>
            </a:pPr>
            <a:r>
              <a:rPr lang="en-US" sz="4300" b="1" dirty="0">
                <a:solidFill>
                  <a:srgbClr val="FBF9F6"/>
                </a:solidFill>
              </a:rPr>
              <a:t>Welkom + A&amp;A</a:t>
            </a:r>
          </a:p>
          <a:p>
            <a:pPr>
              <a:lnSpc>
                <a:spcPct val="100000"/>
              </a:lnSpc>
            </a:pPr>
            <a:r>
              <a:rPr lang="en-US" sz="4300" b="1" dirty="0" err="1">
                <a:solidFill>
                  <a:srgbClr val="FBF9F6"/>
                </a:solidFill>
              </a:rPr>
              <a:t>Terugblik</a:t>
            </a:r>
            <a:r>
              <a:rPr lang="en-US" sz="4300" b="1" dirty="0">
                <a:solidFill>
                  <a:srgbClr val="FBF9F6"/>
                </a:solidFill>
              </a:rPr>
              <a:t>: </a:t>
            </a:r>
            <a:r>
              <a:rPr lang="en-US" sz="4300" b="1" dirty="0" err="1">
                <a:solidFill>
                  <a:srgbClr val="FBF9F6"/>
                </a:solidFill>
              </a:rPr>
              <a:t>Reflecteren</a:t>
            </a:r>
            <a:endParaRPr lang="en-US" sz="4300" b="1" dirty="0">
              <a:solidFill>
                <a:srgbClr val="FBF9F6"/>
              </a:solidFill>
            </a:endParaRPr>
          </a:p>
          <a:p>
            <a:pPr>
              <a:lnSpc>
                <a:spcPct val="100000"/>
              </a:lnSpc>
            </a:pPr>
            <a:r>
              <a:rPr lang="en-US" sz="4300" b="1" dirty="0" err="1">
                <a:solidFill>
                  <a:srgbClr val="FBF9F6"/>
                </a:solidFill>
              </a:rPr>
              <a:t>Kleiopdracht</a:t>
            </a:r>
            <a:endParaRPr lang="en-US" sz="4300" b="1">
              <a:solidFill>
                <a:srgbClr val="FBF9F6"/>
              </a:solidFill>
            </a:endParaRPr>
          </a:p>
          <a:p>
            <a:pPr>
              <a:lnSpc>
                <a:spcPct val="100000"/>
              </a:lnSpc>
            </a:pPr>
            <a:r>
              <a:rPr lang="en-US" sz="4300" b="1" dirty="0" err="1">
                <a:solidFill>
                  <a:srgbClr val="FBF9F6"/>
                </a:solidFill>
              </a:rPr>
              <a:t>Afsluiting</a:t>
            </a:r>
          </a:p>
          <a:p>
            <a:pPr>
              <a:lnSpc>
                <a:spcPct val="100000"/>
              </a:lnSpc>
            </a:pPr>
            <a:endParaRPr lang="en-US" sz="2600" dirty="0">
              <a:solidFill>
                <a:srgbClr val="FBF9F6"/>
              </a:solidFill>
            </a:endParaRPr>
          </a:p>
        </p:txBody>
      </p:sp>
    </p:spTree>
    <p:extLst>
      <p:ext uri="{BB962C8B-B14F-4D97-AF65-F5344CB8AC3E}">
        <p14:creationId xmlns:p14="http://schemas.microsoft.com/office/powerpoint/2010/main" val="100616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E7E35-9642-4999-8287-E5686CC89E2E}"/>
              </a:ext>
            </a:extLst>
          </p:cNvPr>
          <p:cNvSpPr>
            <a:spLocks noGrp="1"/>
          </p:cNvSpPr>
          <p:nvPr>
            <p:ph type="ctrTitle"/>
          </p:nvPr>
        </p:nvSpPr>
        <p:spPr>
          <a:xfrm>
            <a:off x="1260022" y="1485523"/>
            <a:ext cx="10512552" cy="2447290"/>
          </a:xfrm>
        </p:spPr>
        <p:txBody>
          <a:bodyPr anchor="b">
            <a:normAutofit/>
          </a:bodyPr>
          <a:lstStyle/>
          <a:p>
            <a:r>
              <a:rPr lang="nl-NL" sz="4000" dirty="0">
                <a:solidFill>
                  <a:srgbClr val="DA8736"/>
                </a:solidFill>
              </a:rPr>
              <a:t>Dit mag een fantasiedier zijn.</a:t>
            </a:r>
            <a:br>
              <a:rPr lang="nl-NL" sz="4000" dirty="0">
                <a:solidFill>
                  <a:srgbClr val="DA8736"/>
                </a:solidFill>
              </a:rPr>
            </a:br>
            <a:r>
              <a:rPr lang="nl-NL" sz="4000" dirty="0" err="1">
                <a:solidFill>
                  <a:srgbClr val="DA8736"/>
                </a:solidFill>
              </a:rPr>
              <a:t>Bijv</a:t>
            </a:r>
            <a:r>
              <a:rPr lang="nl-NL" sz="4000" dirty="0">
                <a:solidFill>
                  <a:srgbClr val="DA8736"/>
                </a:solidFill>
              </a:rPr>
              <a:t> het hoofd van een paard en het lijf van een vogel</a:t>
            </a:r>
          </a:p>
        </p:txBody>
      </p:sp>
      <p:sp>
        <p:nvSpPr>
          <p:cNvPr id="3" name="Subtitle 2">
            <a:extLst>
              <a:ext uri="{FF2B5EF4-FFF2-40B4-BE49-F238E27FC236}">
                <a16:creationId xmlns:a16="http://schemas.microsoft.com/office/drawing/2014/main" id="{0302FBF0-5A55-4928-85B3-035E8D9660C6}"/>
              </a:ext>
            </a:extLst>
          </p:cNvPr>
          <p:cNvSpPr>
            <a:spLocks noGrp="1"/>
          </p:cNvSpPr>
          <p:nvPr>
            <p:ph type="subTitle" idx="1"/>
          </p:nvPr>
        </p:nvSpPr>
        <p:spPr>
          <a:xfrm>
            <a:off x="579664" y="4085205"/>
            <a:ext cx="10512552" cy="1126680"/>
          </a:xfrm>
        </p:spPr>
        <p:txBody>
          <a:bodyPr vert="horz" lIns="91440" tIns="45720" rIns="91440" bIns="45720" rtlCol="0" anchor="t">
            <a:noAutofit/>
          </a:bodyPr>
          <a:lstStyle/>
          <a:p>
            <a:r>
              <a:rPr lang="nl-NL" sz="9600" dirty="0"/>
              <a:t>      </a:t>
            </a:r>
            <a:r>
              <a:rPr lang="nl-NL" sz="3600" b="1" dirty="0">
                <a:solidFill>
                  <a:srgbClr val="002060"/>
                </a:solidFill>
              </a:rPr>
              <a:t>Overleg met de andere tweetallen over het formaat en welk dier jullie maken.</a:t>
            </a:r>
          </a:p>
        </p:txBody>
      </p:sp>
      <p:sp>
        <p:nvSpPr>
          <p:cNvPr id="10"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A8736"/>
          </a:solidFill>
          <a:ln w="38100"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jl: rechts 3">
            <a:extLst>
              <a:ext uri="{FF2B5EF4-FFF2-40B4-BE49-F238E27FC236}">
                <a16:creationId xmlns:a16="http://schemas.microsoft.com/office/drawing/2014/main" id="{93C2E020-A85B-43DD-AE85-59851F7B252B}"/>
              </a:ext>
            </a:extLst>
          </p:cNvPr>
          <p:cNvSpPr/>
          <p:nvPr/>
        </p:nvSpPr>
        <p:spPr>
          <a:xfrm>
            <a:off x="581663" y="5546616"/>
            <a:ext cx="1492898" cy="527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10151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06970-D172-4389-B040-699BBBE63146}"/>
              </a:ext>
            </a:extLst>
          </p:cNvPr>
          <p:cNvSpPr>
            <a:spLocks noGrp="1"/>
          </p:cNvSpPr>
          <p:nvPr>
            <p:ph type="ctrTitle"/>
          </p:nvPr>
        </p:nvSpPr>
        <p:spPr>
          <a:xfrm>
            <a:off x="1807355" y="692985"/>
            <a:ext cx="10515600" cy="4069080"/>
          </a:xfrm>
        </p:spPr>
        <p:txBody>
          <a:bodyPr/>
          <a:lstStyle/>
          <a:p>
            <a:r>
              <a:rPr lang="nl-NL" dirty="0"/>
              <a:t>Zorg er voor dat jullie dieren op elkaar lijken...</a:t>
            </a:r>
          </a:p>
        </p:txBody>
      </p:sp>
      <p:sp>
        <p:nvSpPr>
          <p:cNvPr id="3" name="Ondertitel 2">
            <a:extLst>
              <a:ext uri="{FF2B5EF4-FFF2-40B4-BE49-F238E27FC236}">
                <a16:creationId xmlns:a16="http://schemas.microsoft.com/office/drawing/2014/main" id="{775961F2-75A5-40A2-867D-49D1098BEE0A}"/>
              </a:ext>
            </a:extLst>
          </p:cNvPr>
          <p:cNvSpPr>
            <a:spLocks noGrp="1"/>
          </p:cNvSpPr>
          <p:nvPr>
            <p:ph type="subTitle" idx="1"/>
          </p:nvPr>
        </p:nvSpPr>
        <p:spPr/>
        <p:txBody>
          <a:bodyPr vert="horz" lIns="91440" tIns="45720" rIns="91440" bIns="45720" rtlCol="0" anchor="t">
            <a:normAutofit fontScale="92500" lnSpcReduction="10000"/>
          </a:bodyPr>
          <a:lstStyle/>
          <a:p>
            <a:r>
              <a:rPr lang="nl-NL" dirty="0"/>
              <a:t>T </a:t>
            </a:r>
            <a:r>
              <a:rPr lang="nl-NL" dirty="0">
                <a:latin typeface="The Hand"/>
                <a:cs typeface="TH SarabunPSK"/>
              </a:rPr>
              <a:t>                                           </a:t>
            </a:r>
            <a:r>
              <a:rPr lang="nl-NL" dirty="0">
                <a:solidFill>
                  <a:srgbClr val="00B050"/>
                </a:solidFill>
                <a:latin typeface="The Hand"/>
                <a:cs typeface="TH SarabunPSK"/>
              </a:rPr>
              <a:t> </a:t>
            </a:r>
            <a:r>
              <a:rPr lang="nl-NL" sz="7200" dirty="0">
                <a:solidFill>
                  <a:srgbClr val="00B050"/>
                </a:solidFill>
                <a:latin typeface="TH SarabunPSK"/>
                <a:cs typeface="TH SarabunPSK"/>
              </a:rPr>
              <a:t>twee aan twee</a:t>
            </a:r>
          </a:p>
        </p:txBody>
      </p:sp>
    </p:spTree>
    <p:extLst>
      <p:ext uri="{BB962C8B-B14F-4D97-AF65-F5344CB8AC3E}">
        <p14:creationId xmlns:p14="http://schemas.microsoft.com/office/powerpoint/2010/main" val="4001856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2058E-FE7F-4BEE-BBFC-B7B3766DEF9A}"/>
              </a:ext>
            </a:extLst>
          </p:cNvPr>
          <p:cNvSpPr>
            <a:spLocks noGrp="1"/>
          </p:cNvSpPr>
          <p:nvPr>
            <p:ph type="title"/>
          </p:nvPr>
        </p:nvSpPr>
        <p:spPr>
          <a:xfrm>
            <a:off x="-653" y="258645"/>
            <a:ext cx="7781544" cy="3392424"/>
          </a:xfrm>
        </p:spPr>
        <p:txBody>
          <a:bodyPr>
            <a:normAutofit fontScale="90000"/>
          </a:bodyPr>
          <a:lstStyle/>
          <a:p>
            <a:r>
              <a:rPr lang="nl-NL" dirty="0"/>
              <a:t>Nu alle dieren van de groep bij elkaar</a:t>
            </a:r>
          </a:p>
        </p:txBody>
      </p:sp>
      <p:pic>
        <p:nvPicPr>
          <p:cNvPr id="3" name="Afbeelding 3" descr="Gratis foto: Giraffe, Dieren, Dierentuin - Gratis ...">
            <a:extLst>
              <a:ext uri="{FF2B5EF4-FFF2-40B4-BE49-F238E27FC236}">
                <a16:creationId xmlns:a16="http://schemas.microsoft.com/office/drawing/2014/main" id="{265CAF84-6AD7-495B-849F-F446CD38BEAF}"/>
              </a:ext>
            </a:extLst>
          </p:cNvPr>
          <p:cNvPicPr>
            <a:picLocks noChangeAspect="1"/>
          </p:cNvPicPr>
          <p:nvPr/>
        </p:nvPicPr>
        <p:blipFill>
          <a:blip r:embed="rId2"/>
          <a:stretch>
            <a:fillRect/>
          </a:stretch>
        </p:blipFill>
        <p:spPr>
          <a:xfrm>
            <a:off x="8057565" y="356220"/>
            <a:ext cx="3207012" cy="3464950"/>
          </a:xfrm>
          <a:prstGeom prst="rect">
            <a:avLst/>
          </a:prstGeom>
        </p:spPr>
      </p:pic>
    </p:spTree>
    <p:extLst>
      <p:ext uri="{BB962C8B-B14F-4D97-AF65-F5344CB8AC3E}">
        <p14:creationId xmlns:p14="http://schemas.microsoft.com/office/powerpoint/2010/main" val="169307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2B641-4598-4FF9-B2BC-F9028419288D}"/>
              </a:ext>
            </a:extLst>
          </p:cNvPr>
          <p:cNvSpPr>
            <a:spLocks noGrp="1"/>
          </p:cNvSpPr>
          <p:nvPr>
            <p:ph type="title"/>
          </p:nvPr>
        </p:nvSpPr>
        <p:spPr/>
        <p:txBody>
          <a:bodyPr>
            <a:normAutofit fontScale="90000"/>
          </a:bodyPr>
          <a:lstStyle/>
          <a:p>
            <a:r>
              <a:rPr lang="nl-NL" dirty="0"/>
              <a:t>Neem een stuk klei en ga aan de slag</a:t>
            </a:r>
          </a:p>
        </p:txBody>
      </p:sp>
      <p:pic>
        <p:nvPicPr>
          <p:cNvPr id="4" name="Afbeelding 4" descr="Kunstenaar die met gebrandschilderd glas werkt in zijn atelier">
            <a:extLst>
              <a:ext uri="{FF2B5EF4-FFF2-40B4-BE49-F238E27FC236}">
                <a16:creationId xmlns:a16="http://schemas.microsoft.com/office/drawing/2014/main" id="{5E2A62CF-0537-4B25-BE0F-4B8E80536CC7}"/>
              </a:ext>
            </a:extLst>
          </p:cNvPr>
          <p:cNvPicPr>
            <a:picLocks noGrp="1" noChangeAspect="1"/>
          </p:cNvPicPr>
          <p:nvPr>
            <p:ph idx="1"/>
          </p:nvPr>
        </p:nvPicPr>
        <p:blipFill>
          <a:blip r:embed="rId2"/>
          <a:stretch>
            <a:fillRect/>
          </a:stretch>
        </p:blipFill>
        <p:spPr>
          <a:xfrm>
            <a:off x="1857787" y="2173741"/>
            <a:ext cx="8027388" cy="4252911"/>
          </a:xfrm>
        </p:spPr>
      </p:pic>
    </p:spTree>
    <p:extLst>
      <p:ext uri="{BB962C8B-B14F-4D97-AF65-F5344CB8AC3E}">
        <p14:creationId xmlns:p14="http://schemas.microsoft.com/office/powerpoint/2010/main" val="200647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A35C6-3A4E-486C-9D2D-C715C3B600D1}"/>
              </a:ext>
            </a:extLst>
          </p:cNvPr>
          <p:cNvSpPr>
            <a:spLocks noGrp="1"/>
          </p:cNvSpPr>
          <p:nvPr>
            <p:ph type="title" idx="4294967295"/>
          </p:nvPr>
        </p:nvSpPr>
        <p:spPr>
          <a:xfrm>
            <a:off x="2424793" y="1238023"/>
            <a:ext cx="10515600" cy="4068763"/>
          </a:xfrm>
        </p:spPr>
        <p:txBody>
          <a:bodyPr>
            <a:normAutofit/>
          </a:bodyPr>
          <a:lstStyle/>
          <a:p>
            <a:r>
              <a:rPr lang="nl-NL" sz="9600" dirty="0">
                <a:solidFill>
                  <a:schemeClr val="accent6"/>
                </a:solidFill>
              </a:rPr>
              <a:t>Veel Plezier!</a:t>
            </a:r>
          </a:p>
        </p:txBody>
      </p:sp>
    </p:spTree>
    <p:extLst>
      <p:ext uri="{BB962C8B-B14F-4D97-AF65-F5344CB8AC3E}">
        <p14:creationId xmlns:p14="http://schemas.microsoft.com/office/powerpoint/2010/main" val="2841229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DA8736"/>
          </a:solidFill>
          <a:ln w="25400">
            <a:solidFill>
              <a:srgbClr val="DA8736"/>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8D02B-61F0-40FE-94FD-D6793EF76ACE}"/>
              </a:ext>
            </a:extLst>
          </p:cNvPr>
          <p:cNvSpPr>
            <a:spLocks noGrp="1"/>
          </p:cNvSpPr>
          <p:nvPr>
            <p:ph type="title"/>
          </p:nvPr>
        </p:nvSpPr>
        <p:spPr>
          <a:xfrm>
            <a:off x="1151467" y="887973"/>
            <a:ext cx="9889067" cy="1325563"/>
          </a:xfrm>
        </p:spPr>
        <p:txBody>
          <a:bodyPr vert="horz" lIns="91440" tIns="45720" rIns="91440" bIns="45720" rtlCol="0" anchor="ctr">
            <a:normAutofit/>
          </a:bodyPr>
          <a:lstStyle/>
          <a:p>
            <a:r>
              <a:rPr lang="en-US" sz="6600" err="1">
                <a:solidFill>
                  <a:schemeClr val="bg1"/>
                </a:solidFill>
              </a:rPr>
              <a:t>Reflectie</a:t>
            </a:r>
            <a:r>
              <a:rPr lang="en-US" sz="6600">
                <a:solidFill>
                  <a:schemeClr val="bg1"/>
                </a:solidFill>
              </a:rPr>
              <a:t> </a:t>
            </a:r>
            <a:r>
              <a:rPr lang="en-US" sz="6600" err="1">
                <a:solidFill>
                  <a:schemeClr val="bg1"/>
                </a:solidFill>
              </a:rPr>
              <a:t>verslag</a:t>
            </a:r>
          </a:p>
        </p:txBody>
      </p:sp>
      <p:sp>
        <p:nvSpPr>
          <p:cNvPr id="15"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57BD253-1A26-4340-B3BA-83D11D8C327D}"/>
              </a:ext>
            </a:extLst>
          </p:cNvPr>
          <p:cNvSpPr>
            <a:spLocks noGrp="1"/>
          </p:cNvSpPr>
          <p:nvPr>
            <p:ph type="body" sz="half" idx="2"/>
          </p:nvPr>
        </p:nvSpPr>
        <p:spPr>
          <a:xfrm>
            <a:off x="1151467" y="2607733"/>
            <a:ext cx="9889067" cy="3285067"/>
          </a:xfrm>
        </p:spPr>
        <p:txBody>
          <a:bodyPr vert="horz" lIns="91440" tIns="45720" rIns="91440" bIns="45720" rtlCol="0" anchor="t">
            <a:normAutofit/>
          </a:bodyPr>
          <a:lstStyle/>
          <a:p>
            <a:pPr indent="-228600">
              <a:buFont typeface="Arial" panose="020B0604020202020204" pitchFamily="34" charset="0"/>
              <a:buChar char="•"/>
            </a:pPr>
            <a:r>
              <a:rPr lang="en-US">
                <a:solidFill>
                  <a:schemeClr val="bg1"/>
                </a:solidFill>
              </a:rPr>
              <a:t>Wat </a:t>
            </a:r>
            <a:r>
              <a:rPr lang="en-US" err="1">
                <a:solidFill>
                  <a:schemeClr val="bg1"/>
                </a:solidFill>
              </a:rPr>
              <a:t>heb</a:t>
            </a:r>
            <a:r>
              <a:rPr lang="en-US">
                <a:solidFill>
                  <a:schemeClr val="bg1"/>
                </a:solidFill>
              </a:rPr>
              <a:t> je </a:t>
            </a:r>
            <a:r>
              <a:rPr lang="en-US" err="1">
                <a:solidFill>
                  <a:schemeClr val="bg1"/>
                </a:solidFill>
              </a:rPr>
              <a:t>vandaag</a:t>
            </a:r>
            <a:r>
              <a:rPr lang="en-US">
                <a:solidFill>
                  <a:schemeClr val="bg1"/>
                </a:solidFill>
              </a:rPr>
              <a:t> </a:t>
            </a:r>
            <a:r>
              <a:rPr lang="en-US" err="1">
                <a:solidFill>
                  <a:schemeClr val="bg1"/>
                </a:solidFill>
              </a:rPr>
              <a:t>gedaan</a:t>
            </a:r>
            <a:r>
              <a:rPr lang="en-US">
                <a:solidFill>
                  <a:schemeClr val="bg1"/>
                </a:solidFill>
              </a:rPr>
              <a:t>?</a:t>
            </a:r>
          </a:p>
          <a:p>
            <a:pPr indent="-228600">
              <a:buFont typeface="Arial" panose="020B0604020202020204" pitchFamily="34" charset="0"/>
              <a:buChar char="•"/>
            </a:pPr>
            <a:r>
              <a:rPr lang="en-US">
                <a:solidFill>
                  <a:schemeClr val="bg1"/>
                </a:solidFill>
              </a:rPr>
              <a:t>Wat </a:t>
            </a:r>
            <a:r>
              <a:rPr lang="en-US" err="1">
                <a:solidFill>
                  <a:schemeClr val="bg1"/>
                </a:solidFill>
              </a:rPr>
              <a:t>vond</a:t>
            </a:r>
            <a:r>
              <a:rPr lang="en-US">
                <a:solidFill>
                  <a:schemeClr val="bg1"/>
                </a:solidFill>
              </a:rPr>
              <a:t> </a:t>
            </a:r>
            <a:r>
              <a:rPr lang="en-US" err="1">
                <a:solidFill>
                  <a:schemeClr val="bg1"/>
                </a:solidFill>
              </a:rPr>
              <a:t>ik</a:t>
            </a:r>
            <a:r>
              <a:rPr lang="en-US">
                <a:solidFill>
                  <a:schemeClr val="bg1"/>
                </a:solidFill>
              </a:rPr>
              <a:t> er van?</a:t>
            </a:r>
          </a:p>
          <a:p>
            <a:pPr indent="-228600">
              <a:buFont typeface="Arial" panose="020B0604020202020204" pitchFamily="34" charset="0"/>
              <a:buChar char="•"/>
            </a:pPr>
            <a:r>
              <a:rPr lang="en-US">
                <a:solidFill>
                  <a:schemeClr val="bg1"/>
                </a:solidFill>
              </a:rPr>
              <a:t>Wat  deed het met </a:t>
            </a:r>
            <a:r>
              <a:rPr lang="en-US" err="1">
                <a:solidFill>
                  <a:schemeClr val="bg1"/>
                </a:solidFill>
              </a:rPr>
              <a:t>mij</a:t>
            </a:r>
            <a:r>
              <a:rPr lang="en-US">
                <a:solidFill>
                  <a:schemeClr val="bg1"/>
                </a:solidFill>
              </a:rPr>
              <a:t>?</a:t>
            </a:r>
          </a:p>
          <a:p>
            <a:pPr indent="-228600">
              <a:buFont typeface="Arial" panose="020B0604020202020204" pitchFamily="34" charset="0"/>
              <a:buChar char="•"/>
            </a:pPr>
            <a:r>
              <a:rPr lang="en-US">
                <a:solidFill>
                  <a:schemeClr val="bg1"/>
                </a:solidFill>
              </a:rPr>
              <a:t>Hoe </a:t>
            </a:r>
            <a:r>
              <a:rPr lang="en-US" err="1">
                <a:solidFill>
                  <a:schemeClr val="bg1"/>
                </a:solidFill>
              </a:rPr>
              <a:t>komt</a:t>
            </a:r>
            <a:r>
              <a:rPr lang="en-US">
                <a:solidFill>
                  <a:schemeClr val="bg1"/>
                </a:solidFill>
              </a:rPr>
              <a:t> </a:t>
            </a:r>
            <a:r>
              <a:rPr lang="en-US" err="1">
                <a:solidFill>
                  <a:schemeClr val="bg1"/>
                </a:solidFill>
              </a:rPr>
              <a:t>dat</a:t>
            </a:r>
            <a:r>
              <a:rPr lang="en-US">
                <a:solidFill>
                  <a:schemeClr val="bg1"/>
                </a:solidFill>
              </a:rPr>
              <a:t>?</a:t>
            </a:r>
          </a:p>
        </p:txBody>
      </p:sp>
    </p:spTree>
    <p:extLst>
      <p:ext uri="{BB962C8B-B14F-4D97-AF65-F5344CB8AC3E}">
        <p14:creationId xmlns:p14="http://schemas.microsoft.com/office/powerpoint/2010/main" val="317233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6" descr="Een aantal opgeheven handen van mensen die een vraag willen beantwoorden">
            <a:extLst>
              <a:ext uri="{FF2B5EF4-FFF2-40B4-BE49-F238E27FC236}">
                <a16:creationId xmlns:a16="http://schemas.microsoft.com/office/drawing/2014/main" id="{BC163CDD-7BB5-4AC4-8122-1AA32AD05A92}"/>
              </a:ext>
            </a:extLst>
          </p:cNvPr>
          <p:cNvPicPr>
            <a:picLocks noGrp="1" noChangeAspect="1"/>
          </p:cNvPicPr>
          <p:nvPr>
            <p:ph sz="half" idx="4294967295"/>
          </p:nvPr>
        </p:nvPicPr>
        <p:blipFill rotWithShape="1">
          <a:blip r:embed="rId2">
            <a:alphaModFix amt="50000"/>
          </a:blip>
          <a:srcRect t="3115" r="-1" b="12593"/>
          <a:stretch/>
        </p:blipFill>
        <p:spPr>
          <a:xfrm>
            <a:off x="20" y="10"/>
            <a:ext cx="12188931" cy="6857990"/>
          </a:xfrm>
          <a:prstGeom prst="rect">
            <a:avLst/>
          </a:prstGeom>
        </p:spPr>
      </p:pic>
      <p:sp>
        <p:nvSpPr>
          <p:cNvPr id="2" name="Title 1">
            <a:extLst>
              <a:ext uri="{FF2B5EF4-FFF2-40B4-BE49-F238E27FC236}">
                <a16:creationId xmlns:a16="http://schemas.microsoft.com/office/drawing/2014/main" id="{D9D85974-AF2E-467F-94E4-128D0DB46B36}"/>
              </a:ext>
            </a:extLst>
          </p:cNvPr>
          <p:cNvSpPr>
            <a:spLocks noGrp="1"/>
          </p:cNvSpPr>
          <p:nvPr>
            <p:ph type="title"/>
          </p:nvPr>
        </p:nvSpPr>
        <p:spPr>
          <a:xfrm>
            <a:off x="1527048" y="1124712"/>
            <a:ext cx="9144000" cy="3063240"/>
          </a:xfrm>
        </p:spPr>
        <p:txBody>
          <a:bodyPr vert="horz" lIns="91440" tIns="45720" rIns="91440" bIns="45720" rtlCol="0" anchor="b">
            <a:normAutofit/>
          </a:bodyPr>
          <a:lstStyle/>
          <a:p>
            <a:pPr algn="ctr"/>
            <a:r>
              <a:rPr lang="en-US" sz="9600" dirty="0"/>
              <a:t>BELANGRIJK BIJ BEELDEND</a:t>
            </a:r>
          </a:p>
        </p:txBody>
      </p:sp>
      <p:sp>
        <p:nvSpPr>
          <p:cNvPr id="3" name="Content Placeholder 2">
            <a:extLst>
              <a:ext uri="{FF2B5EF4-FFF2-40B4-BE49-F238E27FC236}">
                <a16:creationId xmlns:a16="http://schemas.microsoft.com/office/drawing/2014/main" id="{5791D504-4956-431E-89DD-C4E0550083EC}"/>
              </a:ext>
            </a:extLst>
          </p:cNvPr>
          <p:cNvSpPr>
            <a:spLocks noGrp="1"/>
          </p:cNvSpPr>
          <p:nvPr>
            <p:ph type="body" sz="half" idx="2"/>
          </p:nvPr>
        </p:nvSpPr>
        <p:spPr>
          <a:xfrm>
            <a:off x="1527048" y="4599432"/>
            <a:ext cx="9144000" cy="1227520"/>
          </a:xfrm>
        </p:spPr>
        <p:txBody>
          <a:bodyPr vert="horz" lIns="91440" tIns="45720" rIns="91440" bIns="45720" rtlCol="0" anchor="t">
            <a:noAutofit/>
          </a:bodyPr>
          <a:lstStyle/>
          <a:p>
            <a:pPr algn="ctr"/>
            <a:r>
              <a:rPr lang="en-US" sz="7200" dirty="0" err="1">
                <a:solidFill>
                  <a:srgbClr val="FFFF00"/>
                </a:solidFill>
              </a:rPr>
              <a:t>Reflectie</a:t>
            </a:r>
            <a:r>
              <a:rPr lang="en-US" sz="7200" dirty="0">
                <a:solidFill>
                  <a:srgbClr val="FFFF00"/>
                </a:solidFill>
              </a:rPr>
              <a:t> &amp; </a:t>
            </a:r>
            <a:r>
              <a:rPr lang="en-US" sz="7200" dirty="0" err="1">
                <a:solidFill>
                  <a:srgbClr val="FFFF00"/>
                </a:solidFill>
              </a:rPr>
              <a:t>Samenwerken</a:t>
            </a:r>
            <a:r>
              <a:rPr lang="en-US" sz="7200" dirty="0">
                <a:solidFill>
                  <a:srgbClr val="FFFF00"/>
                </a:solidFill>
              </a:rPr>
              <a:t> </a:t>
            </a:r>
          </a:p>
        </p:txBody>
      </p:sp>
      <p:sp>
        <p:nvSpPr>
          <p:cNvPr id="15"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205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6" descr="Veelkleurige krijtjes">
            <a:extLst>
              <a:ext uri="{FF2B5EF4-FFF2-40B4-BE49-F238E27FC236}">
                <a16:creationId xmlns:a16="http://schemas.microsoft.com/office/drawing/2014/main" id="{BC163CDD-7BB5-4AC4-8122-1AA32AD05A92}"/>
              </a:ext>
            </a:extLst>
          </p:cNvPr>
          <p:cNvPicPr>
            <a:picLocks noGrp="1" noChangeAspect="1"/>
          </p:cNvPicPr>
          <p:nvPr>
            <p:ph sz="half" idx="4294967295"/>
          </p:nvPr>
        </p:nvPicPr>
        <p:blipFill rotWithShape="1">
          <a:blip r:embed="rId2"/>
          <a:srcRect t="3115" r="-1" b="12593"/>
          <a:stretch/>
        </p:blipFill>
        <p:spPr>
          <a:xfrm>
            <a:off x="834308" y="693975"/>
            <a:ext cx="8261568" cy="5470062"/>
          </a:xfrm>
          <a:prstGeom prst="rect">
            <a:avLst/>
          </a:prstGeom>
        </p:spPr>
      </p:pic>
      <p:sp>
        <p:nvSpPr>
          <p:cNvPr id="2" name="Title 1">
            <a:extLst>
              <a:ext uri="{FF2B5EF4-FFF2-40B4-BE49-F238E27FC236}">
                <a16:creationId xmlns:a16="http://schemas.microsoft.com/office/drawing/2014/main" id="{D9D85974-AF2E-467F-94E4-128D0DB46B36}"/>
              </a:ext>
            </a:extLst>
          </p:cNvPr>
          <p:cNvSpPr>
            <a:spLocks noGrp="1"/>
          </p:cNvSpPr>
          <p:nvPr>
            <p:ph type="title"/>
          </p:nvPr>
        </p:nvSpPr>
        <p:spPr>
          <a:xfrm>
            <a:off x="2016905" y="-3365644"/>
            <a:ext cx="9144000" cy="4301489"/>
          </a:xfrm>
        </p:spPr>
        <p:txBody>
          <a:bodyPr vert="horz" lIns="91440" tIns="45720" rIns="91440" bIns="45720" rtlCol="0" anchor="b">
            <a:normAutofit/>
          </a:bodyPr>
          <a:lstStyle/>
          <a:p>
            <a:pPr algn="ctr"/>
            <a:r>
              <a:rPr lang="en-US" sz="4400" dirty="0" err="1">
                <a:solidFill>
                  <a:srgbClr val="FF0000"/>
                </a:solidFill>
              </a:rPr>
              <a:t>samenwerken</a:t>
            </a:r>
            <a:r>
              <a:rPr lang="en-US" sz="9600" dirty="0">
                <a:solidFill>
                  <a:srgbClr val="FF0000"/>
                </a:solidFill>
              </a:rPr>
              <a:t> </a:t>
            </a:r>
            <a:endParaRPr lang="en-US" sz="4000" dirty="0">
              <a:solidFill>
                <a:srgbClr val="FF0000"/>
              </a:solidFill>
            </a:endParaRPr>
          </a:p>
        </p:txBody>
      </p:sp>
      <p:sp>
        <p:nvSpPr>
          <p:cNvPr id="3" name="Content Placeholder 2">
            <a:extLst>
              <a:ext uri="{FF2B5EF4-FFF2-40B4-BE49-F238E27FC236}">
                <a16:creationId xmlns:a16="http://schemas.microsoft.com/office/drawing/2014/main" id="{5791D504-4956-431E-89DD-C4E0550083EC}"/>
              </a:ext>
            </a:extLst>
          </p:cNvPr>
          <p:cNvSpPr>
            <a:spLocks noGrp="1"/>
          </p:cNvSpPr>
          <p:nvPr>
            <p:ph type="body" sz="half" idx="2"/>
          </p:nvPr>
        </p:nvSpPr>
        <p:spPr>
          <a:xfrm>
            <a:off x="3636155" y="408432"/>
            <a:ext cx="8069036" cy="5731483"/>
          </a:xfrm>
        </p:spPr>
        <p:txBody>
          <a:bodyPr vert="horz" lIns="91440" tIns="45720" rIns="91440" bIns="45720" rtlCol="0" anchor="t">
            <a:noAutofit/>
          </a:bodyPr>
          <a:lstStyle/>
          <a:p>
            <a:pPr algn="ctr"/>
            <a:r>
              <a:rPr lang="en-US" sz="2000" b="1" dirty="0">
                <a:solidFill>
                  <a:schemeClr val="accent5">
                    <a:lumMod val="75000"/>
                  </a:schemeClr>
                </a:solidFill>
                <a:latin typeface="Source Sans Pro Black"/>
                <a:ea typeface="Source Sans Pro Black"/>
              </a:rPr>
              <a:t>              </a:t>
            </a:r>
            <a:r>
              <a:rPr lang="en-US" sz="2000" b="1" dirty="0">
                <a:latin typeface="Source Sans Pro Black"/>
                <a:ea typeface="Source Sans Pro Black"/>
              </a:rPr>
              <a:t>                                                                     </a:t>
            </a:r>
            <a:r>
              <a:rPr lang="en-US" sz="2000" b="1" dirty="0">
                <a:solidFill>
                  <a:schemeClr val="accent5">
                    <a:lumMod val="75000"/>
                  </a:schemeClr>
                </a:solidFill>
                <a:latin typeface="Source Sans Pro Black"/>
                <a:ea typeface="Source Sans Pro Black"/>
              </a:rPr>
              <a:t>                                                                                                                                                                                                                                                                                                                                                                                                                                                  </a:t>
            </a:r>
            <a:r>
              <a:rPr lang="en-US" sz="4000" b="1" dirty="0">
                <a:solidFill>
                  <a:schemeClr val="accent5">
                    <a:lumMod val="75000"/>
                  </a:schemeClr>
                </a:solidFill>
                <a:latin typeface="Source Sans Pro Black"/>
                <a:ea typeface="Source Sans Pro Black"/>
              </a:rPr>
              <a:t> </a:t>
            </a:r>
            <a:r>
              <a:rPr lang="en-US" sz="4000" b="1" dirty="0">
                <a:latin typeface="Source Sans Pro Black"/>
                <a:ea typeface="Source Sans Pro Black"/>
              </a:rPr>
              <a:t>                                    w                                                               A</a:t>
            </a:r>
            <a:endParaRPr lang="nl-NL" dirty="0"/>
          </a:p>
          <a:p>
            <a:pPr algn="ctr"/>
            <a:r>
              <a:rPr lang="en-US" sz="4000" b="1" dirty="0">
                <a:latin typeface="Source Sans Pro Black"/>
                <a:ea typeface="Source Sans Pro Black"/>
              </a:rPr>
              <a:t>                                                    A</a:t>
            </a:r>
            <a:endParaRPr lang="en-US" dirty="0">
              <a:latin typeface="The Hand"/>
              <a:ea typeface="Source Sans Pro Black"/>
            </a:endParaRPr>
          </a:p>
          <a:p>
            <a:pPr algn="ctr"/>
            <a:r>
              <a:rPr lang="en-US" sz="4000" b="1" dirty="0">
                <a:latin typeface="Source Sans Pro Black"/>
                <a:ea typeface="Source Sans Pro Black"/>
              </a:rPr>
              <a:t>                                                    R</a:t>
            </a:r>
          </a:p>
          <a:p>
            <a:pPr algn="ctr"/>
            <a:r>
              <a:rPr lang="en-US" sz="4000" b="1" dirty="0">
                <a:latin typeface="Source Sans Pro Black"/>
                <a:ea typeface="Source Sans Pro Black"/>
              </a:rPr>
              <a:t>                                                     O </a:t>
            </a:r>
          </a:p>
          <a:p>
            <a:pPr algn="ctr"/>
            <a:r>
              <a:rPr lang="en-US" sz="4000" b="1" dirty="0">
                <a:latin typeface="Source Sans Pro Black"/>
                <a:ea typeface="Source Sans Pro Black"/>
              </a:rPr>
              <a:t>                                                    M</a:t>
            </a:r>
          </a:p>
          <a:p>
            <a:pPr algn="ctr"/>
            <a:r>
              <a:rPr lang="en-US" sz="4000" b="1" dirty="0">
                <a:latin typeface="Source Sans Pro Black"/>
                <a:ea typeface="Source Sans Pro Black"/>
              </a:rPr>
              <a:t>						?</a:t>
            </a:r>
            <a:endParaRPr lang="en-US" dirty="0"/>
          </a:p>
        </p:txBody>
      </p:sp>
      <p:sp>
        <p:nvSpPr>
          <p:cNvPr id="15"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01681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587F9-0091-40F0-9258-79D2F4D0C99A}"/>
              </a:ext>
            </a:extLst>
          </p:cNvPr>
          <p:cNvSpPr>
            <a:spLocks noGrp="1"/>
          </p:cNvSpPr>
          <p:nvPr>
            <p:ph type="title"/>
          </p:nvPr>
        </p:nvSpPr>
        <p:spPr>
          <a:xfrm>
            <a:off x="715736" y="-2268"/>
            <a:ext cx="10515600" cy="2114777"/>
          </a:xfrm>
        </p:spPr>
        <p:txBody>
          <a:bodyPr>
            <a:normAutofit/>
          </a:bodyPr>
          <a:lstStyle/>
          <a:p>
            <a:r>
              <a:rPr lang="nl-NL" dirty="0"/>
              <a:t>Samenwerken is het bundelen van kwaliteiten,</a:t>
            </a:r>
          </a:p>
        </p:txBody>
      </p:sp>
      <p:pic>
        <p:nvPicPr>
          <p:cNvPr id="4" name="Afbeelding 4" descr="Twee gekleurde touwen die zijn samengeknoopt">
            <a:extLst>
              <a:ext uri="{FF2B5EF4-FFF2-40B4-BE49-F238E27FC236}">
                <a16:creationId xmlns:a16="http://schemas.microsoft.com/office/drawing/2014/main" id="{4D645D90-F3C0-4653-8267-36F4FCA45436}"/>
              </a:ext>
            </a:extLst>
          </p:cNvPr>
          <p:cNvPicPr>
            <a:picLocks noGrp="1" noChangeAspect="1"/>
          </p:cNvPicPr>
          <p:nvPr>
            <p:ph idx="1"/>
          </p:nvPr>
        </p:nvPicPr>
        <p:blipFill>
          <a:blip r:embed="rId2"/>
          <a:stretch>
            <a:fillRect/>
          </a:stretch>
        </p:blipFill>
        <p:spPr>
          <a:xfrm>
            <a:off x="3015131" y="2351315"/>
            <a:ext cx="6378544" cy="4251325"/>
          </a:xfrm>
        </p:spPr>
      </p:pic>
    </p:spTree>
    <p:extLst>
      <p:ext uri="{BB962C8B-B14F-4D97-AF65-F5344CB8AC3E}">
        <p14:creationId xmlns:p14="http://schemas.microsoft.com/office/powerpoint/2010/main" val="185400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5" name="Rectangle 34">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DA8736"/>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93A8707-29B4-4646-8FE6-8193698A98F4}"/>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r>
              <a:rPr lang="en-US" sz="4500">
                <a:solidFill>
                  <a:srgbClr val="FFFFFF"/>
                </a:solidFill>
              </a:rPr>
              <a:t>REFLECTEREN</a:t>
            </a:r>
          </a:p>
        </p:txBody>
      </p:sp>
      <p:sp>
        <p:nvSpPr>
          <p:cNvPr id="4" name="Text Placeholder 3">
            <a:extLst>
              <a:ext uri="{FF2B5EF4-FFF2-40B4-BE49-F238E27FC236}">
                <a16:creationId xmlns:a16="http://schemas.microsoft.com/office/drawing/2014/main" id="{BCAA9B9C-6638-4BA8-8431-E4DCBD5EB965}"/>
              </a:ext>
            </a:extLst>
          </p:cNvPr>
          <p:cNvSpPr>
            <a:spLocks noGrp="1"/>
          </p:cNvSpPr>
          <p:nvPr>
            <p:ph type="body" sz="half" idx="2"/>
          </p:nvPr>
        </p:nvSpPr>
        <p:spPr>
          <a:xfrm>
            <a:off x="7575895" y="3887397"/>
            <a:ext cx="3055712" cy="845046"/>
          </a:xfrm>
        </p:spPr>
        <p:txBody>
          <a:bodyPr vert="horz" lIns="91440" tIns="45720" rIns="91440" bIns="45720" rtlCol="0">
            <a:normAutofit/>
          </a:bodyPr>
          <a:lstStyle/>
          <a:p>
            <a:pPr algn="ctr"/>
            <a:r>
              <a:rPr lang="en-US" sz="2800">
                <a:solidFill>
                  <a:srgbClr val="FFFFFF"/>
                </a:solidFill>
              </a:rPr>
              <a:t>STILSTAAN BIJ HANDELEN</a:t>
            </a:r>
          </a:p>
        </p:txBody>
      </p:sp>
      <p:sp>
        <p:nvSpPr>
          <p:cNvPr id="3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DA8736"/>
          </a:solidFill>
          <a:ln w="38100"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5" descr="Afbeelding met donker, verlicht, computer, zitten&#10;&#10;Automatisch gegenereerde beschrijving">
            <a:extLst>
              <a:ext uri="{FF2B5EF4-FFF2-40B4-BE49-F238E27FC236}">
                <a16:creationId xmlns:a16="http://schemas.microsoft.com/office/drawing/2014/main" id="{45FC8D55-875C-40C0-B442-B4E52450F310}"/>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l="10595" r="10594" b="-1"/>
          <a:stretch/>
        </p:blipFill>
        <p:spPr>
          <a:xfrm>
            <a:off x="643467" y="664640"/>
            <a:ext cx="5448327" cy="5431821"/>
          </a:xfrm>
          <a:prstGeom prst="rect">
            <a:avLst/>
          </a:prstGeom>
        </p:spPr>
      </p:pic>
      <p:sp>
        <p:nvSpPr>
          <p:cNvPr id="12" name="Tekstvak 11">
            <a:extLst>
              <a:ext uri="{FF2B5EF4-FFF2-40B4-BE49-F238E27FC236}">
                <a16:creationId xmlns:a16="http://schemas.microsoft.com/office/drawing/2014/main" id="{C9B765AA-2598-4BF0-B9B3-AD700E249256}"/>
              </a:ext>
            </a:extLst>
          </p:cNvPr>
          <p:cNvSpPr txBox="1"/>
          <p:nvPr/>
        </p:nvSpPr>
        <p:spPr>
          <a:xfrm>
            <a:off x="4640756" y="5896406"/>
            <a:ext cx="145103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Deze foto</a:t>
            </a:r>
            <a:r>
              <a:rPr lang="en-US" sz="700">
                <a:solidFill>
                  <a:srgbClr val="FFFFFF"/>
                </a:solidFill>
              </a:rPr>
              <a:t> van Onbekende auteur is gelicentieerd onder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64740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9AA9-539C-44E7-BB0A-5F448FA7AC9A}"/>
              </a:ext>
            </a:extLst>
          </p:cNvPr>
          <p:cNvSpPr>
            <a:spLocks noGrp="1"/>
          </p:cNvSpPr>
          <p:nvPr>
            <p:ph type="title"/>
          </p:nvPr>
        </p:nvSpPr>
        <p:spPr/>
        <p:txBody>
          <a:bodyPr/>
          <a:lstStyle/>
          <a:p>
            <a:r>
              <a:rPr lang="nl-NL" dirty="0"/>
              <a:t>Wat is reflecteren?</a:t>
            </a:r>
          </a:p>
        </p:txBody>
      </p:sp>
      <p:sp>
        <p:nvSpPr>
          <p:cNvPr id="3" name="Text Placeholder 2">
            <a:extLst>
              <a:ext uri="{FF2B5EF4-FFF2-40B4-BE49-F238E27FC236}">
                <a16:creationId xmlns:a16="http://schemas.microsoft.com/office/drawing/2014/main" id="{7D29C743-2B2B-4D1F-B785-72FF1BB5DAC4}"/>
              </a:ext>
            </a:extLst>
          </p:cNvPr>
          <p:cNvSpPr>
            <a:spLocks noGrp="1"/>
          </p:cNvSpPr>
          <p:nvPr>
            <p:ph type="body" idx="1"/>
          </p:nvPr>
        </p:nvSpPr>
        <p:spPr>
          <a:xfrm>
            <a:off x="839788" y="1938527"/>
            <a:ext cx="10371551" cy="3969291"/>
          </a:xfrm>
        </p:spPr>
        <p:txBody>
          <a:bodyPr>
            <a:normAutofit/>
          </a:bodyPr>
          <a:lstStyle/>
          <a:p>
            <a:endParaRPr lang="nl-NL" dirty="0"/>
          </a:p>
        </p:txBody>
      </p:sp>
    </p:spTree>
    <p:extLst>
      <p:ext uri="{BB962C8B-B14F-4D97-AF65-F5344CB8AC3E}">
        <p14:creationId xmlns:p14="http://schemas.microsoft.com/office/powerpoint/2010/main" val="3231990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9AA9-539C-44E7-BB0A-5F448FA7AC9A}"/>
              </a:ext>
            </a:extLst>
          </p:cNvPr>
          <p:cNvSpPr>
            <a:spLocks noGrp="1"/>
          </p:cNvSpPr>
          <p:nvPr>
            <p:ph type="title"/>
          </p:nvPr>
        </p:nvSpPr>
        <p:spPr/>
        <p:txBody>
          <a:bodyPr/>
          <a:lstStyle/>
          <a:p>
            <a:r>
              <a:rPr lang="nl-NL" dirty="0"/>
              <a:t>Wat is reflecteren?</a:t>
            </a:r>
          </a:p>
        </p:txBody>
      </p:sp>
      <p:sp>
        <p:nvSpPr>
          <p:cNvPr id="3" name="Text Placeholder 2">
            <a:extLst>
              <a:ext uri="{FF2B5EF4-FFF2-40B4-BE49-F238E27FC236}">
                <a16:creationId xmlns:a16="http://schemas.microsoft.com/office/drawing/2014/main" id="{7D29C743-2B2B-4D1F-B785-72FF1BB5DAC4}"/>
              </a:ext>
            </a:extLst>
          </p:cNvPr>
          <p:cNvSpPr>
            <a:spLocks noGrp="1"/>
          </p:cNvSpPr>
          <p:nvPr>
            <p:ph type="body" idx="1"/>
          </p:nvPr>
        </p:nvSpPr>
        <p:spPr>
          <a:xfrm>
            <a:off x="839788" y="1938527"/>
            <a:ext cx="10371551" cy="3969291"/>
          </a:xfrm>
        </p:spPr>
        <p:txBody>
          <a:bodyPr>
            <a:normAutofit lnSpcReduction="10000"/>
          </a:bodyPr>
          <a:lstStyle/>
          <a:p>
            <a:r>
              <a:rPr lang="nl-NL" dirty="0"/>
              <a:t>Wat is reflecteren?</a:t>
            </a:r>
          </a:p>
          <a:p>
            <a:r>
              <a:rPr lang="nl-NL" b="0" dirty="0"/>
              <a:t>Reflecteren is een vorm van leren. </a:t>
            </a:r>
          </a:p>
          <a:p>
            <a:r>
              <a:rPr lang="nl-NL" b="0" dirty="0"/>
              <a:t>Reflecteren begint met het kijken naar je eigen gedrag. </a:t>
            </a:r>
          </a:p>
          <a:p>
            <a:r>
              <a:rPr lang="nl-NL" b="0" dirty="0"/>
              <a:t>Je reflecteert op je gedrag in een bepaalde situatie. Als je je bewust bent van de situatie waarop je wilt reflecteren, dan moet je jezelf (bij voorkeur open) vragen stellen over jouw gedrag in de situatie.</a:t>
            </a:r>
            <a:endParaRPr lang="nl-NL" dirty="0"/>
          </a:p>
        </p:txBody>
      </p:sp>
    </p:spTree>
    <p:extLst>
      <p:ext uri="{BB962C8B-B14F-4D97-AF65-F5344CB8AC3E}">
        <p14:creationId xmlns:p14="http://schemas.microsoft.com/office/powerpoint/2010/main" val="422324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9AA9-539C-44E7-BB0A-5F448FA7AC9A}"/>
              </a:ext>
            </a:extLst>
          </p:cNvPr>
          <p:cNvSpPr>
            <a:spLocks noGrp="1"/>
          </p:cNvSpPr>
          <p:nvPr>
            <p:ph type="title"/>
          </p:nvPr>
        </p:nvSpPr>
        <p:spPr/>
        <p:txBody>
          <a:bodyPr/>
          <a:lstStyle/>
          <a:p>
            <a:r>
              <a:rPr lang="nl-NL" dirty="0"/>
              <a:t>Wat is het doel van reflecteren?</a:t>
            </a:r>
          </a:p>
        </p:txBody>
      </p:sp>
      <p:sp>
        <p:nvSpPr>
          <p:cNvPr id="3" name="Text Placeholder 2">
            <a:extLst>
              <a:ext uri="{FF2B5EF4-FFF2-40B4-BE49-F238E27FC236}">
                <a16:creationId xmlns:a16="http://schemas.microsoft.com/office/drawing/2014/main" id="{7D29C743-2B2B-4D1F-B785-72FF1BB5DAC4}"/>
              </a:ext>
            </a:extLst>
          </p:cNvPr>
          <p:cNvSpPr>
            <a:spLocks noGrp="1"/>
          </p:cNvSpPr>
          <p:nvPr>
            <p:ph type="body" idx="1"/>
          </p:nvPr>
        </p:nvSpPr>
        <p:spPr>
          <a:xfrm>
            <a:off x="839788" y="1938528"/>
            <a:ext cx="9178855" cy="3388846"/>
          </a:xfrm>
        </p:spPr>
        <p:txBody>
          <a:bodyPr>
            <a:normAutofit/>
          </a:bodyPr>
          <a:lstStyle/>
          <a:p>
            <a:endParaRPr lang="nl-NL" b="0" dirty="0"/>
          </a:p>
        </p:txBody>
      </p:sp>
    </p:spTree>
    <p:extLst>
      <p:ext uri="{BB962C8B-B14F-4D97-AF65-F5344CB8AC3E}">
        <p14:creationId xmlns:p14="http://schemas.microsoft.com/office/powerpoint/2010/main" val="1088329744"/>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301B27"/>
      </a:dk2>
      <a:lt2>
        <a:srgbClr val="F0F2F3"/>
      </a:lt2>
      <a:accent1>
        <a:srgbClr val="DA8736"/>
      </a:accent1>
      <a:accent2>
        <a:srgbClr val="C83124"/>
      </a:accent2>
      <a:accent3>
        <a:srgbClr val="DA366E"/>
      </a:accent3>
      <a:accent4>
        <a:srgbClr val="C824A0"/>
      </a:accent4>
      <a:accent5>
        <a:srgbClr val="BD36DA"/>
      </a:accent5>
      <a:accent6>
        <a:srgbClr val="6A28C9"/>
      </a:accent6>
      <a:hlink>
        <a:srgbClr val="BE3FBF"/>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3" ma:contentTypeDescription="Een nieuw document maken." ma:contentTypeScope="" ma:versionID="5748224ff10b4fea33270d440e7d9d60">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5ff6d6999ffd953ae8447d3a8b8fe2ed"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856717-38DD-4C51-A7BB-9775ED3F3FEF}">
  <ds:schemaRefs>
    <ds:schemaRef ds:uri="http://schemas.microsoft.com/sharepoint/v3/contenttype/forms"/>
  </ds:schemaRefs>
</ds:datastoreItem>
</file>

<file path=customXml/itemProps2.xml><?xml version="1.0" encoding="utf-8"?>
<ds:datastoreItem xmlns:ds="http://schemas.openxmlformats.org/officeDocument/2006/customXml" ds:itemID="{EBDBA0E9-CED8-4C4E-8F9A-BB125DB7F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9EFD47-0265-4661-A18B-9364B5CA012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1175</Words>
  <Application>Microsoft Office PowerPoint</Application>
  <PresentationFormat>Breedbeeld</PresentationFormat>
  <Paragraphs>67</Paragraphs>
  <Slides>25</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25</vt:i4>
      </vt:variant>
    </vt:vector>
  </HeadingPairs>
  <TitlesOfParts>
    <vt:vector size="33" baseType="lpstr">
      <vt:lpstr>Arial</vt:lpstr>
      <vt:lpstr>Calibri</vt:lpstr>
      <vt:lpstr>Modern Love</vt:lpstr>
      <vt:lpstr>Source Sans Pro Black</vt:lpstr>
      <vt:lpstr>Source Sans Pro SemiBold</vt:lpstr>
      <vt:lpstr>TH SarabunPSK</vt:lpstr>
      <vt:lpstr>The Hand</vt:lpstr>
      <vt:lpstr>SketchyVTI</vt:lpstr>
      <vt:lpstr>Beeldend</vt:lpstr>
      <vt:lpstr>Planning voor vandaag:</vt:lpstr>
      <vt:lpstr>BELANGRIJK BIJ BEELDEND</vt:lpstr>
      <vt:lpstr>samenwerken </vt:lpstr>
      <vt:lpstr>Samenwerken is het bundelen van kwaliteiten,</vt:lpstr>
      <vt:lpstr>REFLECTEREN</vt:lpstr>
      <vt:lpstr>Wat is reflecteren?</vt:lpstr>
      <vt:lpstr>Wat is reflecteren?</vt:lpstr>
      <vt:lpstr>Wat is het doel van reflecteren?</vt:lpstr>
      <vt:lpstr>Wat is het doel van reflecteren?</vt:lpstr>
      <vt:lpstr>Reflectie verslag</vt:lpstr>
      <vt:lpstr>Klei opdracht  Uitleg soorten klei en zijn toepassing  Welke soorten klei ken jij?</vt:lpstr>
      <vt:lpstr>Fantasie dieren  van klei</vt:lpstr>
      <vt:lpstr>Doel van de opdracht:</vt:lpstr>
      <vt:lpstr>Inspiratie</vt:lpstr>
      <vt:lpstr>Inspiratie</vt:lpstr>
      <vt:lpstr>Na 10 minuten:</vt:lpstr>
      <vt:lpstr>de ark van Noach </vt:lpstr>
      <vt:lpstr>Overleg in tweeallen welk dier jullie gaan maken</vt:lpstr>
      <vt:lpstr>Dit mag een fantasiedier zijn. Bijv het hoofd van een paard en het lijf van een vogel</vt:lpstr>
      <vt:lpstr>Zorg er voor dat jullie dieren op elkaar lijken...</vt:lpstr>
      <vt:lpstr>Nu alle dieren van de groep bij elkaar</vt:lpstr>
      <vt:lpstr>Neem een stuk klei en ga aan de slag</vt:lpstr>
      <vt:lpstr>Veel Plezier!</vt:lpstr>
      <vt:lpstr>Reflectie verslag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Beeldend</dc:title>
  <dc:creator>Mariëlle  Huisman</dc:creator>
  <cp:lastModifiedBy>Mariëlle  Huisman</cp:lastModifiedBy>
  <cp:revision>1</cp:revision>
  <dcterms:created xsi:type="dcterms:W3CDTF">2020-11-30T08:44:10Z</dcterms:created>
  <dcterms:modified xsi:type="dcterms:W3CDTF">2020-11-30T08:45:43Z</dcterms:modified>
</cp:coreProperties>
</file>